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7" r:id="rId18"/>
    <p:sldId id="299" r:id="rId19"/>
    <p:sldId id="275" r:id="rId20"/>
    <p:sldId id="272" r:id="rId21"/>
    <p:sldId id="283" r:id="rId22"/>
    <p:sldId id="273" r:id="rId23"/>
    <p:sldId id="276" r:id="rId24"/>
    <p:sldId id="279" r:id="rId25"/>
    <p:sldId id="278" r:id="rId26"/>
    <p:sldId id="298" r:id="rId27"/>
    <p:sldId id="300" r:id="rId28"/>
    <p:sldId id="280" r:id="rId29"/>
    <p:sldId id="284" r:id="rId30"/>
    <p:sldId id="285" r:id="rId31"/>
    <p:sldId id="281" r:id="rId32"/>
    <p:sldId id="282" r:id="rId33"/>
    <p:sldId id="288" r:id="rId34"/>
    <p:sldId id="287" r:id="rId35"/>
    <p:sldId id="289" r:id="rId36"/>
    <p:sldId id="290" r:id="rId37"/>
    <p:sldId id="291" r:id="rId38"/>
    <p:sldId id="292" r:id="rId39"/>
    <p:sldId id="293" r:id="rId40"/>
    <p:sldId id="294" r:id="rId41"/>
    <p:sldId id="296" r:id="rId42"/>
    <p:sldId id="297" r:id="rId43"/>
    <p:sldId id="301" r:id="rId44"/>
    <p:sldId id="302" r:id="rId45"/>
    <p:sldId id="303" r:id="rId46"/>
    <p:sldId id="304" r:id="rId47"/>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484" autoAdjust="0"/>
  </p:normalViewPr>
  <p:slideViewPr>
    <p:cSldViewPr>
      <p:cViewPr varScale="1">
        <p:scale>
          <a:sx n="63" d="100"/>
          <a:sy n="63" d="100"/>
        </p:scale>
        <p:origin x="15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ยึด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ตัวยึด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F367F-B0BE-4BAB-B6ED-744906273EC1}" type="datetimeFigureOut">
              <a:rPr lang="th-TH" smtClean="0"/>
              <a:pPr/>
              <a:t>03/10/62</a:t>
            </a:fld>
            <a:endParaRPr lang="th-TH"/>
          </a:p>
        </p:txBody>
      </p:sp>
      <p:sp>
        <p:nvSpPr>
          <p:cNvPr id="4" name="ตัวยึดรูปบนภาพนิ่ง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ยึด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6" name="ตัวยึด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ตัวยึด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BFEE3E-630B-447D-851E-56098EFEE8ED}" type="slidenum">
              <a:rPr lang="th-TH" smtClean="0"/>
              <a:pPr/>
              <a:t>‹#›</a:t>
            </a:fld>
            <a:endParaRPr lang="th-T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Thank you Dean </a:t>
            </a:r>
            <a:r>
              <a:rPr lang="en-US" dirty="0" err="1" smtClean="0"/>
              <a:t>Penalver</a:t>
            </a:r>
            <a:r>
              <a:rPr lang="en-US" baseline="0" dirty="0" smtClean="0"/>
              <a:t> for the kind introduction. Thank you Cornell law school for inviting me here. It’s a great honor to be before all of you. I’d like to say that I don’t consider myself to be an expert in the field yet, so I’m not here to teach or lecture but instead I’m here to tell a story about what we do in Thailand and to exchange that experience with all of you. It would be highly appreciated if you can also tell me what’s the current practice here/what are the problems you are facing so that we can learn both ways. And I really want this session to be informal. I was told to talk about 40 </a:t>
            </a:r>
            <a:r>
              <a:rPr lang="en-US" baseline="0" dirty="0" err="1" smtClean="0"/>
              <a:t>mins</a:t>
            </a:r>
            <a:r>
              <a:rPr lang="en-US" baseline="0" dirty="0" smtClean="0"/>
              <a:t> and leave the rest of the time for q and a or discussion session. I will try my best to stay within the allocated time.</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1</a:t>
            </a:fld>
            <a:endParaRPr lang="th-T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According to</a:t>
            </a:r>
            <a:r>
              <a:rPr lang="en-US" baseline="0" dirty="0" smtClean="0"/>
              <a:t> the committee on the rights of a child, there are 2 categories…</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15</a:t>
            </a:fld>
            <a:endParaRPr lang="th-T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We set</a:t>
            </a:r>
            <a:r>
              <a:rPr lang="en-US" baseline="0" dirty="0" smtClean="0"/>
              <a:t> a maximum punishment for which diversion at each stage is available</a:t>
            </a:r>
          </a:p>
          <a:p>
            <a:endParaRPr lang="en-US" baseline="0" dirty="0" smtClean="0"/>
          </a:p>
          <a:p>
            <a:r>
              <a:rPr lang="en-US" baseline="0" dirty="0" smtClean="0"/>
              <a:t>The 2010 Act does not require admission of guilt as condition or prerequisite for diversion, but in practice in the past many law practitioners including family judges interpreted the law in the way that admission of guilt was the same as repenting or showing remorse. It took some time to change such practice. </a:t>
            </a:r>
          </a:p>
          <a:p>
            <a:endParaRPr lang="en-US" baseline="0" dirty="0" smtClean="0"/>
          </a:p>
          <a:p>
            <a:r>
              <a:rPr lang="en-US" baseline="0" dirty="0" smtClean="0"/>
              <a:t>These are all worth discussion but since we do not have much time. I’m going to leave these open, perhaps you can discuss these in your juvenile justice class</a:t>
            </a:r>
          </a:p>
          <a:p>
            <a:endParaRPr lang="en-US" baseline="0" dirty="0" smtClean="0"/>
          </a:p>
          <a:p>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17</a:t>
            </a:fld>
            <a:endParaRPr lang="th-T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There’s this article published</a:t>
            </a:r>
            <a:r>
              <a:rPr lang="en-US" baseline="0" dirty="0" smtClean="0"/>
              <a:t> in 2006</a:t>
            </a:r>
            <a:endParaRPr lang="en-US" dirty="0" smtClean="0"/>
          </a:p>
          <a:p>
            <a:endParaRPr lang="en-US" dirty="0" smtClean="0"/>
          </a:p>
          <a:p>
            <a:r>
              <a:rPr lang="en-US" dirty="0" smtClean="0"/>
              <a:t>This article is</a:t>
            </a:r>
            <a:r>
              <a:rPr lang="en-US" baseline="0" dirty="0" smtClean="0"/>
              <a:t> not talking about juvenile justice in particular. It actually talks about diversions in general but I think it can also be applied here.</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18</a:t>
            </a:fld>
            <a:endParaRPr lang="th-T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The 2010 Act provides for all of them</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19</a:t>
            </a:fld>
            <a:endParaRPr lang="th-T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In Article 86 </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20</a:t>
            </a:fld>
            <a:endParaRPr lang="th-TH"/>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Happens after the juvenile is prosecuted,</a:t>
            </a:r>
            <a:r>
              <a:rPr lang="en-US" baseline="0" dirty="0" smtClean="0"/>
              <a:t> after the trial starts but usually before the court finishes talking all the evidence</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22</a:t>
            </a:fld>
            <a:endParaRPr lang="th-TH"/>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So what if the proceedings continue</a:t>
            </a:r>
            <a:r>
              <a:rPr lang="en-US" baseline="0" dirty="0" smtClean="0"/>
              <a:t> to almost the last stage of judicial proceedings? We still have section 132 as the last filter net to divert the children in conflict with the law out of the judicial proceedings. This type of measure is sometimes referred to as disposition.</a:t>
            </a:r>
          </a:p>
          <a:p>
            <a:endParaRPr lang="en-US" baseline="0" dirty="0" smtClean="0"/>
          </a:p>
          <a:p>
            <a:endParaRPr lang="en-US" baseline="0" dirty="0" smtClean="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23</a:t>
            </a:fld>
            <a:endParaRPr lang="th-TH"/>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Attend a treatment and rehabilitation program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 Report himself/herself to the probation officer </a:t>
            </a:r>
          </a:p>
          <a:p>
            <a:r>
              <a:rPr lang="en-US" dirty="0" smtClean="0"/>
              <a:t>3. Receive consultation or alternative activities </a:t>
            </a:r>
          </a:p>
          <a:p>
            <a:r>
              <a:rPr lang="en-US" dirty="0" smtClean="0"/>
              <a:t>4. Do community-based program, community service</a:t>
            </a:r>
          </a:p>
          <a:p>
            <a:r>
              <a:rPr lang="en-US" dirty="0" smtClean="0"/>
              <a:t>5. Put under other safety measure for example curfew or travel restrictions</a:t>
            </a:r>
          </a:p>
          <a:p>
            <a:r>
              <a:rPr lang="en-US" dirty="0" smtClean="0"/>
              <a:t>The court may also order parents to attend the activities or receive a consultation.</a:t>
            </a:r>
          </a:p>
          <a:p>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25</a:t>
            </a:fld>
            <a:endParaRPr lang="th-T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After all if the judge does not find the above measures suitable,</a:t>
            </a:r>
            <a:r>
              <a:rPr lang="en-US" baseline="0" dirty="0" smtClean="0"/>
              <a:t> t</a:t>
            </a:r>
            <a:r>
              <a:rPr lang="en-US" dirty="0" smtClean="0"/>
              <a:t>he judge can still suspend a sentence</a:t>
            </a:r>
          </a:p>
          <a:p>
            <a:endParaRPr lang="en-US" dirty="0" smtClean="0"/>
          </a:p>
          <a:p>
            <a:r>
              <a:rPr lang="en-US" dirty="0" smtClean="0"/>
              <a:t>And don’t forget we still have non-custodial</a:t>
            </a:r>
            <a:r>
              <a:rPr lang="en-US" baseline="0" dirty="0" smtClean="0"/>
              <a:t> measures in the penal code </a:t>
            </a:r>
            <a:r>
              <a:rPr lang="en-US" baseline="0" dirty="0" smtClean="0">
                <a:sym typeface="Wingdings" pitchFamily="2" charset="2"/>
              </a:rPr>
              <a:t></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26</a:t>
            </a:fld>
            <a:endParaRPr lang="th-TH"/>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fontScale="77500" lnSpcReduction="20000"/>
          </a:bodyPr>
          <a:lstStyle/>
          <a:p>
            <a:r>
              <a:rPr lang="en-US" dirty="0" smtClean="0"/>
              <a:t>In</a:t>
            </a:r>
            <a:r>
              <a:rPr lang="en-US" baseline="0" dirty="0" smtClean="0"/>
              <a:t> the end, if all of the measures I mentioned earlier fail somehow in the process, or the condition in the law are not met, it is still legal to send the delinquent who is </a:t>
            </a:r>
            <a:r>
              <a:rPr lang="en-US" b="1" dirty="0" smtClean="0"/>
              <a:t>older than 15 but younger than 18 </a:t>
            </a:r>
            <a:r>
              <a:rPr lang="en-US" baseline="0" dirty="0" smtClean="0"/>
              <a:t>to the juvenile detention facilities. And in giving them time, the law mandates that </a:t>
            </a:r>
            <a:r>
              <a:rPr lang="en-US" baseline="0" dirty="0" err="1" smtClean="0"/>
              <a:t>we..,while</a:t>
            </a:r>
            <a:r>
              <a:rPr lang="en-US" baseline="0" dirty="0" smtClean="0"/>
              <a:t> also promoting</a:t>
            </a:r>
          </a:p>
          <a:p>
            <a:endParaRPr lang="en-US" baseline="0" dirty="0" smtClean="0"/>
          </a:p>
          <a:p>
            <a:r>
              <a:rPr lang="en-US" baseline="0" dirty="0" smtClean="0"/>
              <a:t>One issue to think about here is…</a:t>
            </a:r>
          </a:p>
          <a:p>
            <a:endParaRPr lang="en-US" baseline="0" dirty="0" smtClean="0"/>
          </a:p>
          <a:p>
            <a:r>
              <a:rPr lang="en-US" sz="1800" b="0" i="0" kern="1200" dirty="0" smtClean="0">
                <a:solidFill>
                  <a:schemeClr val="tx1"/>
                </a:solidFill>
                <a:latin typeface="+mn-lt"/>
                <a:ea typeface="+mn-ea"/>
                <a:cs typeface="+mn-cs"/>
              </a:rPr>
              <a:t>For children older than 15 but younger than 18, the court must reduce the punishment by one half if it decides to send them to juvenile detention facility. </a:t>
            </a:r>
          </a:p>
          <a:p>
            <a:endParaRPr lang="en-US" sz="1800" b="0" i="0" kern="1200" dirty="0" smtClean="0">
              <a:solidFill>
                <a:schemeClr val="tx1"/>
              </a:solidFill>
              <a:latin typeface="+mn-lt"/>
              <a:ea typeface="+mn-ea"/>
              <a:cs typeface="+mn-cs"/>
            </a:endParaRPr>
          </a:p>
          <a:p>
            <a:r>
              <a:rPr lang="en-US" sz="1800" b="0" i="0" kern="1200" dirty="0" smtClean="0">
                <a:solidFill>
                  <a:schemeClr val="tx1"/>
                </a:solidFill>
                <a:latin typeface="+mn-lt"/>
                <a:ea typeface="+mn-ea"/>
                <a:cs typeface="+mn-cs"/>
              </a:rPr>
              <a:t>Therefore, the imprisonment of children under Thai law is different from that of an adult. </a:t>
            </a:r>
          </a:p>
          <a:p>
            <a:endParaRPr lang="en-US" sz="1800" b="0" i="0" kern="1200" dirty="0" smtClean="0">
              <a:solidFill>
                <a:schemeClr val="tx1"/>
              </a:solidFill>
              <a:latin typeface="+mn-lt"/>
              <a:ea typeface="+mn-ea"/>
              <a:cs typeface="+mn-cs"/>
            </a:endParaRPr>
          </a:p>
          <a:p>
            <a:r>
              <a:rPr lang="en-US" sz="1800" b="0" i="0" kern="1200" dirty="0" smtClean="0">
                <a:solidFill>
                  <a:schemeClr val="tx1"/>
                </a:solidFill>
                <a:latin typeface="+mn-lt"/>
                <a:ea typeface="+mn-ea"/>
                <a:cs typeface="+mn-cs"/>
              </a:rPr>
              <a:t>When a juvenile is sentenced to imprisonment, the juvenile will be detained in an Observation and Protection Centre instead of a regular prison.</a:t>
            </a:r>
          </a:p>
          <a:p>
            <a:endParaRPr lang="en-US" sz="1800" b="0" i="0" kern="1200" dirty="0" smtClean="0">
              <a:solidFill>
                <a:schemeClr val="tx1"/>
              </a:solidFill>
              <a:latin typeface="+mn-lt"/>
              <a:ea typeface="+mn-ea"/>
              <a:cs typeface="+mn-cs"/>
            </a:endParaRPr>
          </a:p>
          <a:p>
            <a:r>
              <a:rPr lang="en-US" sz="1800" b="0" i="0" kern="1200" dirty="0" smtClean="0">
                <a:solidFill>
                  <a:schemeClr val="tx1"/>
                </a:solidFill>
                <a:latin typeface="+mn-lt"/>
                <a:ea typeface="+mn-ea"/>
                <a:cs typeface="+mn-cs"/>
              </a:rPr>
              <a:t>The imprisonment of children according to the above provisions is clearly different from that of adults, while many factors are taken into consideration</a:t>
            </a:r>
          </a:p>
          <a:p>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27</a:t>
            </a:fld>
            <a:endParaRPr lang="th-T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I will start by talking a little bit</a:t>
            </a:r>
            <a:r>
              <a:rPr lang="en-US" baseline="0" dirty="0" smtClean="0"/>
              <a:t> about the history</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2</a:t>
            </a:fld>
            <a:endParaRPr lang="th-TH"/>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This</a:t>
            </a:r>
            <a:r>
              <a:rPr lang="en-US" baseline="0" dirty="0" smtClean="0"/>
              <a:t> is our method of diversion</a:t>
            </a:r>
          </a:p>
          <a:p>
            <a:endParaRPr lang="en-US" dirty="0" smtClean="0"/>
          </a:p>
          <a:p>
            <a:r>
              <a:rPr lang="en-US" dirty="0" smtClean="0"/>
              <a:t>This is quite the highlight of our 2010 act</a:t>
            </a:r>
          </a:p>
          <a:p>
            <a:endParaRPr lang="en-US" dirty="0" smtClean="0"/>
          </a:p>
          <a:p>
            <a:r>
              <a:rPr lang="en-US" dirty="0" smtClean="0"/>
              <a:t>Our</a:t>
            </a:r>
            <a:r>
              <a:rPr lang="en-US" baseline="0" dirty="0" smtClean="0"/>
              <a:t> </a:t>
            </a:r>
            <a:r>
              <a:rPr lang="en-US" baseline="0" dirty="0" err="1" smtClean="0"/>
              <a:t>fcgc</a:t>
            </a:r>
            <a:r>
              <a:rPr lang="en-US" baseline="0" dirty="0" smtClean="0"/>
              <a:t> is influenced by New Zealand’s family group conferencing. We learned about this during…</a:t>
            </a:r>
          </a:p>
          <a:p>
            <a:endParaRPr lang="en-US" baseline="0" dirty="0" smtClean="0"/>
          </a:p>
          <a:p>
            <a:r>
              <a:rPr lang="en-US" baseline="0" dirty="0" smtClean="0"/>
              <a:t>One of the reasons that we chose this model is that it incorporates…</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28</a:t>
            </a:fld>
            <a:endParaRPr lang="th-TH"/>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lnSpcReduction="10000"/>
          </a:bodyPr>
          <a:lstStyle/>
          <a:p>
            <a:r>
              <a:rPr lang="en-US" dirty="0" smtClean="0"/>
              <a:t>So what is</a:t>
            </a:r>
            <a:r>
              <a:rPr lang="en-US" baseline="0" dirty="0" smtClean="0"/>
              <a:t> family and community group conferencing?</a:t>
            </a:r>
          </a:p>
          <a:p>
            <a:endParaRPr lang="en-US" baseline="0" dirty="0" smtClean="0"/>
          </a:p>
          <a:p>
            <a:r>
              <a:rPr lang="en-US" baseline="0" dirty="0" smtClean="0"/>
              <a:t>According to </a:t>
            </a:r>
            <a:r>
              <a:rPr lang="en-US" baseline="0" dirty="0" err="1" smtClean="0"/>
              <a:t>Unicef</a:t>
            </a:r>
            <a:r>
              <a:rPr lang="en-US" baseline="0" dirty="0" smtClean="0"/>
              <a:t>, </a:t>
            </a:r>
            <a:r>
              <a:rPr lang="en-US" dirty="0" smtClean="0"/>
              <a:t>FCGC provides a formal avenue in dealing with juvenile cases without resorting to formal judicial process. </a:t>
            </a:r>
          </a:p>
          <a:p>
            <a:r>
              <a:rPr lang="en-US" dirty="0" smtClean="0"/>
              <a:t>Successful FCGC cases resulted in non-prosecution order and no criminal records. It provides children with another chance in life without being stigmatized. </a:t>
            </a:r>
          </a:p>
          <a:p>
            <a:endParaRPr lang="en-US" baseline="0" dirty="0" smtClean="0"/>
          </a:p>
          <a:p>
            <a:r>
              <a:rPr lang="en-US" baseline="0" dirty="0" smtClean="0"/>
              <a:t>It’s the forum where everyone comes together</a:t>
            </a:r>
          </a:p>
          <a:p>
            <a:endParaRPr lang="en-US" baseline="0" dirty="0" smtClean="0"/>
          </a:p>
          <a:p>
            <a:r>
              <a:rPr lang="en-US" baseline="0" dirty="0" smtClean="0"/>
              <a:t>We first adopted this model in 2003 when we were still using the 1991 act, but later in 2010 where our juvenile justice law was revised, we formally included the </a:t>
            </a:r>
            <a:r>
              <a:rPr lang="en-US" baseline="0" dirty="0" err="1" smtClean="0"/>
              <a:t>fcgc</a:t>
            </a:r>
            <a:r>
              <a:rPr lang="en-US" baseline="0" dirty="0" smtClean="0"/>
              <a:t> in the 2010 act.</a:t>
            </a:r>
          </a:p>
          <a:p>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29</a:t>
            </a:fld>
            <a:endParaRPr lang="th-TH"/>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methods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Happens before filing criminal charge with the court</a:t>
            </a:r>
          </a:p>
          <a:p>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31</a:t>
            </a:fld>
            <a:endParaRPr lang="th-TH"/>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During the trial phase, before sentencing</a:t>
            </a:r>
          </a:p>
          <a:p>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34</a:t>
            </a:fld>
            <a:endParaRPr lang="th-TH"/>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Victims in serious crimes do not want to cooperate </a:t>
            </a:r>
          </a:p>
          <a:p>
            <a:r>
              <a:rPr lang="en-US" dirty="0" smtClean="0"/>
              <a:t>No faith in the alternative way</a:t>
            </a:r>
          </a:p>
          <a:p>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36</a:t>
            </a:fld>
            <a:endParaRPr lang="th-TH"/>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lnSpcReduction="10000"/>
          </a:bodyPr>
          <a:lstStyle/>
          <a:p>
            <a:r>
              <a:rPr lang="en-US" dirty="0" smtClean="0"/>
              <a:t>For performance</a:t>
            </a:r>
            <a:r>
              <a:rPr lang="en-US" baseline="0" dirty="0" smtClean="0"/>
              <a:t> measurement mechanisms, we publish 3 types of reports</a:t>
            </a:r>
          </a:p>
          <a:p>
            <a:endParaRPr lang="en-US" baseline="0" dirty="0" smtClean="0"/>
          </a:p>
          <a:p>
            <a:pPr marL="342900" indent="-342900">
              <a:buAutoNum type="arabicPeriod"/>
            </a:pPr>
            <a:r>
              <a:rPr lang="en-US" baseline="0" dirty="0" smtClean="0"/>
              <a:t>Time to disposition report, measuring the time the court takes to dispose or adjudicate the cases</a:t>
            </a:r>
          </a:p>
          <a:p>
            <a:pPr marL="342900" indent="-342900">
              <a:buAutoNum type="arabicPeriod"/>
            </a:pPr>
            <a:r>
              <a:rPr lang="en-US" baseline="0" dirty="0" smtClean="0"/>
              <a:t>Clearance rate report, measuring the number of cases resolved versus the number of incoming cases</a:t>
            </a:r>
          </a:p>
          <a:p>
            <a:pPr marL="342900" indent="-342900">
              <a:buAutoNum type="arabicPeriod"/>
            </a:pPr>
            <a:r>
              <a:rPr lang="en-US" baseline="0" dirty="0" smtClean="0"/>
              <a:t>Age of pending cases, providing a snapshot of all pending cases according to case type, case age, last action held and next action scheduled</a:t>
            </a:r>
          </a:p>
          <a:p>
            <a:pPr marL="342900" indent="-342900">
              <a:buAutoNum type="arabicPeriod"/>
            </a:pPr>
            <a:endParaRPr lang="en-US" baseline="0" dirty="0" smtClean="0"/>
          </a:p>
          <a:p>
            <a:pPr marL="342900" indent="-342900">
              <a:buNone/>
            </a:pPr>
            <a:r>
              <a:rPr lang="en-US" baseline="0" dirty="0" smtClean="0"/>
              <a:t>In 2018, there were almost 20,000 incoming criminal cases. It is reduced by 8% from 2017. More then 85 percent of the cases are finished within 1 year</a:t>
            </a:r>
          </a:p>
          <a:p>
            <a:pPr marL="342900" indent="-342900">
              <a:buAutoNum type="arabicPeriod"/>
            </a:pPr>
            <a:endParaRPr lang="en-US" baseline="0" dirty="0" smtClean="0"/>
          </a:p>
          <a:p>
            <a:pPr marL="342900" indent="-342900">
              <a:buNone/>
            </a:pPr>
            <a:r>
              <a:rPr lang="en-US" dirty="0" smtClean="0"/>
              <a:t>The recidivism rate</a:t>
            </a:r>
            <a:r>
              <a:rPr lang="en-US" baseline="0" dirty="0" smtClean="0"/>
              <a:t> </a:t>
            </a:r>
            <a:r>
              <a:rPr lang="en-US" dirty="0" smtClean="0"/>
              <a:t>has been between 11 and 19 percent in the past decade. </a:t>
            </a:r>
          </a:p>
          <a:p>
            <a:pPr marL="342900" indent="-342900">
              <a:buNone/>
            </a:pPr>
            <a:endParaRPr lang="en-US" dirty="0" smtClean="0"/>
          </a:p>
          <a:p>
            <a:pPr marL="342900" indent="-342900">
              <a:buNone/>
            </a:pPr>
            <a:r>
              <a:rPr lang="en-US" dirty="0" smtClean="0"/>
              <a:t>Between 75 and 90 percent of young offenders were temporarily released</a:t>
            </a:r>
            <a:r>
              <a:rPr lang="en-US" baseline="0" dirty="0" smtClean="0"/>
              <a:t> </a:t>
            </a:r>
            <a:r>
              <a:rPr lang="en-US" dirty="0" smtClean="0"/>
              <a:t>within days pending investigation and court trial</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43</a:t>
            </a:fld>
            <a:endParaRPr lang="th-TH"/>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Most of the cases were disposed by supervised release/disposition in section 132</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46</a:t>
            </a:fld>
            <a:endParaRPr lang="th-T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40 years later…our</a:t>
            </a:r>
            <a:r>
              <a:rPr lang="en-US" baseline="0" dirty="0" smtClean="0"/>
              <a:t> juvenile justice law was re</a:t>
            </a:r>
            <a:r>
              <a:rPr lang="en-US" b="1" baseline="0" dirty="0" smtClean="0"/>
              <a:t>vamped </a:t>
            </a:r>
            <a:r>
              <a:rPr lang="en-US" b="0" baseline="0" dirty="0" smtClean="0"/>
              <a:t> to extend the provisions to</a:t>
            </a:r>
          </a:p>
          <a:p>
            <a:endParaRPr lang="en-US" b="0" baseline="0" dirty="0" smtClean="0"/>
          </a:p>
          <a:p>
            <a:r>
              <a:rPr lang="en-US" b="0" baseline="0" dirty="0" smtClean="0"/>
              <a:t>One of the objective is to</a:t>
            </a:r>
            <a:endParaRPr lang="th-TH" b="1"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3</a:t>
            </a:fld>
            <a:endParaRPr lang="th-T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Later in 2010, our juvenile justice law was over</a:t>
            </a:r>
            <a:r>
              <a:rPr lang="en-US" b="1" dirty="0" smtClean="0"/>
              <a:t>hauled</a:t>
            </a:r>
            <a:r>
              <a:rPr lang="en-US" dirty="0" smtClean="0"/>
              <a:t> again</a:t>
            </a:r>
          </a:p>
          <a:p>
            <a:endParaRPr lang="en-US" dirty="0" smtClean="0"/>
          </a:p>
          <a:p>
            <a:r>
              <a:rPr lang="en-US" dirty="0" smtClean="0"/>
              <a:t>Humbly say one of the world’s most modern law on juvenile justice</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4</a:t>
            </a:fld>
            <a:endParaRPr lang="th-T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The first topic to be discussed in juvenile justice is at what age a person can be criminally liable</a:t>
            </a:r>
          </a:p>
          <a:p>
            <a:endParaRPr lang="en-US" dirty="0" smtClean="0"/>
          </a:p>
          <a:p>
            <a:r>
              <a:rPr lang="en-US" dirty="0" smtClean="0"/>
              <a:t>So those will enter the juvenile justice system under Thai</a:t>
            </a:r>
            <a:r>
              <a:rPr lang="en-US" baseline="0" dirty="0" smtClean="0"/>
              <a:t> law is any child over 10 years old (10 years 1 day) but does not attain 18 years old</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5</a:t>
            </a:fld>
            <a:endParaRPr lang="th-T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These</a:t>
            </a:r>
            <a:r>
              <a:rPr lang="en-US" baseline="0" dirty="0" smtClean="0"/>
              <a:t> are the provisions from the Penal code which is a lot older than the juvenile and family court act. So regarding sentencing children in conflict with the law, there are two laws involved, but since the juvenile and family court act is a specific law, while the penal code provides only general principles, we must look at the juvenile and family court act first. The juvenile and family court act is also a lot more elaborate and have a lot more tools for judges to use when it comes to dispositions and sentencing.</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7</a:t>
            </a:fld>
            <a:endParaRPr lang="th-T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Moving on to</a:t>
            </a:r>
            <a:r>
              <a:rPr lang="en-US" baseline="0" dirty="0" smtClean="0"/>
              <a:t> the second issue, fair trial is stipulated in article 40 (2) to ensure that every child in conflict with the law receives fair treatment and trial. </a:t>
            </a:r>
          </a:p>
          <a:p>
            <a:endParaRPr lang="en-US" baseline="0" dirty="0" smtClean="0"/>
          </a:p>
          <a:p>
            <a:r>
              <a:rPr lang="en-US" baseline="0" dirty="0" smtClean="0"/>
              <a:t>Fair trial is now human right issue since the US created the due process principle long time ago. </a:t>
            </a:r>
          </a:p>
          <a:p>
            <a:endParaRPr lang="en-US" baseline="0" dirty="0" smtClean="0"/>
          </a:p>
          <a:p>
            <a:r>
              <a:rPr lang="en-US" baseline="0" dirty="0" smtClean="0"/>
              <a:t>The 2010 act contains an important list of rights and guarantees for children in conflict with the law, for example…</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10</a:t>
            </a:fld>
            <a:endParaRPr lang="th-T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cont</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11</a:t>
            </a:fld>
            <a:endParaRPr lang="th-T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ยึดรูปบนภาพนิ่ง 1"/>
          <p:cNvSpPr>
            <a:spLocks noGrp="1" noRot="1" noChangeAspect="1"/>
          </p:cNvSpPr>
          <p:nvPr>
            <p:ph type="sldImg"/>
          </p:nvPr>
        </p:nvSpPr>
        <p:spPr/>
      </p:sp>
      <p:sp>
        <p:nvSpPr>
          <p:cNvPr id="3" name="ตัวยึดบันทึกย่อ 2"/>
          <p:cNvSpPr>
            <a:spLocks noGrp="1"/>
          </p:cNvSpPr>
          <p:nvPr>
            <p:ph type="body" idx="1"/>
          </p:nvPr>
        </p:nvSpPr>
        <p:spPr/>
        <p:txBody>
          <a:bodyPr>
            <a:normAutofit/>
          </a:bodyPr>
          <a:lstStyle/>
          <a:p>
            <a:r>
              <a:rPr lang="en-US" dirty="0" smtClean="0"/>
              <a:t>When you study</a:t>
            </a:r>
            <a:r>
              <a:rPr lang="en-US" baseline="0" dirty="0" smtClean="0"/>
              <a:t> juvenile justice, you will spend most of the time on measures and interventions.</a:t>
            </a:r>
          </a:p>
          <a:p>
            <a:endParaRPr lang="en-US" baseline="0" dirty="0" smtClean="0"/>
          </a:p>
          <a:p>
            <a:r>
              <a:rPr lang="en-US" baseline="0" dirty="0" smtClean="0"/>
              <a:t>The UN even says something like the criminal justice itself is violent</a:t>
            </a:r>
          </a:p>
          <a:p>
            <a:endParaRPr lang="en-US" baseline="0" dirty="0" smtClean="0"/>
          </a:p>
          <a:p>
            <a:r>
              <a:rPr lang="en-US" baseline="0" dirty="0" smtClean="0"/>
              <a:t>United Nations Model Strategies and practical measures on the elimination of violence against children: eliminate violence during contact with justice system</a:t>
            </a:r>
            <a:endParaRPr lang="th-TH" dirty="0"/>
          </a:p>
        </p:txBody>
      </p:sp>
      <p:sp>
        <p:nvSpPr>
          <p:cNvPr id="4" name="ตัวยึดหมายเลขภาพนิ่ง 3"/>
          <p:cNvSpPr>
            <a:spLocks noGrp="1"/>
          </p:cNvSpPr>
          <p:nvPr>
            <p:ph type="sldNum" sz="quarter" idx="10"/>
          </p:nvPr>
        </p:nvSpPr>
        <p:spPr/>
        <p:txBody>
          <a:bodyPr/>
          <a:lstStyle/>
          <a:p>
            <a:fld id="{1EBFEE3E-630B-447D-851E-56098EFEE8ED}" type="slidenum">
              <a:rPr lang="th-TH" smtClean="0"/>
              <a:pPr/>
              <a:t>14</a:t>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ภาพนิ่งชื่อเรื่อง">
    <p:spTree>
      <p:nvGrpSpPr>
        <p:cNvPr id="1" name=""/>
        <p:cNvGrpSpPr/>
        <p:nvPr/>
      </p:nvGrpSpPr>
      <p:grpSpPr>
        <a:xfrm>
          <a:off x="0" y="0"/>
          <a:ext cx="0" cy="0"/>
          <a:chOff x="0" y="0"/>
          <a:chExt cx="0" cy="0"/>
        </a:xfrm>
      </p:grpSpPr>
      <p:sp>
        <p:nvSpPr>
          <p:cNvPr id="23" name="สี่เหลี่ยมผืนผ้า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สี่เหลี่ยมผืนผ้า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สี่เหลี่ยมผืนผ้า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สี่เหลี่ยมผืนผ้า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สี่เหลี่ยมผืนผ้า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สี่เหลี่ยมมุมมน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สี่เหลี่ยมมุมมน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สี่เหลี่ยมผืนผ้า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สี่เหลี่ยมผืนผ้า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สี่เหลี่ยมผืนผ้า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สี่เหลี่ยมผืนผ้า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ชื่อเรื่อง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h-TH" smtClean="0"/>
              <a:t>คลิกเพื่อแก้ไขลักษณะชื่อเรื่องต้นแบบ</a:t>
            </a:r>
            <a:endParaRPr kumimoji="0" lang="en-US"/>
          </a:p>
        </p:txBody>
      </p:sp>
      <p:sp>
        <p:nvSpPr>
          <p:cNvPr id="9" name="ชื่อเรื่องรอง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h-TH" smtClean="0"/>
              <a:t>คลิกเพื่อแก้ไขลักษณะชื่อเรื่องรองต้นแบบ</a:t>
            </a:r>
            <a:endParaRPr kumimoji="0" lang="en-US"/>
          </a:p>
        </p:txBody>
      </p:sp>
      <p:sp>
        <p:nvSpPr>
          <p:cNvPr id="28" name="ตัวยึดวันที่ 27"/>
          <p:cNvSpPr>
            <a:spLocks noGrp="1"/>
          </p:cNvSpPr>
          <p:nvPr>
            <p:ph type="dt" sz="half" idx="10"/>
          </p:nvPr>
        </p:nvSpPr>
        <p:spPr>
          <a:xfrm>
            <a:off x="6705600" y="4206240"/>
            <a:ext cx="960120" cy="457200"/>
          </a:xfrm>
        </p:spPr>
        <p:txBody>
          <a:bodyPr/>
          <a:lstStyle/>
          <a:p>
            <a:fld id="{8E1618BC-C303-45FA-AA01-A37800B98EC8}" type="datetimeFigureOut">
              <a:rPr lang="th-TH" smtClean="0"/>
              <a:pPr/>
              <a:t>03/10/62</a:t>
            </a:fld>
            <a:endParaRPr lang="th-TH"/>
          </a:p>
        </p:txBody>
      </p:sp>
      <p:sp>
        <p:nvSpPr>
          <p:cNvPr id="17" name="ตัวยึดท้ายกระดาษ 16"/>
          <p:cNvSpPr>
            <a:spLocks noGrp="1"/>
          </p:cNvSpPr>
          <p:nvPr>
            <p:ph type="ftr" sz="quarter" idx="11"/>
          </p:nvPr>
        </p:nvSpPr>
        <p:spPr>
          <a:xfrm>
            <a:off x="5410200" y="4205288"/>
            <a:ext cx="1295400" cy="457200"/>
          </a:xfrm>
        </p:spPr>
        <p:txBody>
          <a:bodyPr/>
          <a:lstStyle/>
          <a:p>
            <a:endParaRPr lang="th-TH"/>
          </a:p>
        </p:txBody>
      </p:sp>
      <p:sp>
        <p:nvSpPr>
          <p:cNvPr id="29" name="ตัวยึดหมายเลขภาพนิ่ง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EF56B79-310A-4632-BBFF-A016247EB5AF}"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8E1618BC-C303-45FA-AA01-A37800B98EC8}" type="datetimeFigureOut">
              <a:rPr lang="th-TH" smtClean="0"/>
              <a:pPr/>
              <a:t>03/10/62</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0EF56B79-310A-4632-BBFF-A016247EB5AF}"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781800" y="1143000"/>
            <a:ext cx="1905000" cy="5486400"/>
          </a:xfrm>
        </p:spPr>
        <p:txBody>
          <a:bodyPr vert="eaVer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457200" y="1143000"/>
            <a:ext cx="6248400" cy="5486400"/>
          </a:xfrm>
        </p:spPr>
        <p:txBody>
          <a:bodyPr vert="eaVer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8E1618BC-C303-45FA-AA01-A37800B98EC8}" type="datetimeFigureOut">
              <a:rPr lang="th-TH" smtClean="0"/>
              <a:pPr/>
              <a:t>03/10/62</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0EF56B79-310A-4632-BBFF-A016247EB5AF}"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p>
            <a:fld id="{8E1618BC-C303-45FA-AA01-A37800B98EC8}" type="datetimeFigureOut">
              <a:rPr lang="th-TH" smtClean="0"/>
              <a:pPr/>
              <a:t>03/10/62</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0EF56B79-310A-4632-BBFF-A016247EB5AF}"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p>
            <a:fld id="{8E1618BC-C303-45FA-AA01-A37800B98EC8}" type="datetimeFigureOut">
              <a:rPr lang="th-TH" smtClean="0"/>
              <a:pPr/>
              <a:t>03/10/62</a:t>
            </a:fld>
            <a:endParaRPr lang="th-TH"/>
          </a:p>
        </p:txBody>
      </p:sp>
      <p:sp>
        <p:nvSpPr>
          <p:cNvPr id="5" name="ตัวยึดท้ายกระดาษ 4"/>
          <p:cNvSpPr>
            <a:spLocks noGrp="1"/>
          </p:cNvSpPr>
          <p:nvPr>
            <p:ph type="ftr" sz="quarter" idx="11"/>
          </p:nvPr>
        </p:nvSpPr>
        <p:spPr/>
        <p:txBody>
          <a:bodyPr/>
          <a:lstStyle/>
          <a:p>
            <a:endParaRPr lang="th-TH"/>
          </a:p>
        </p:txBody>
      </p:sp>
      <p:sp>
        <p:nvSpPr>
          <p:cNvPr id="6" name="ตัวยึดหมายเลขภาพนิ่ง 5"/>
          <p:cNvSpPr>
            <a:spLocks noGrp="1"/>
          </p:cNvSpPr>
          <p:nvPr>
            <p:ph type="sldNum" sz="quarter" idx="12"/>
          </p:nvPr>
        </p:nvSpPr>
        <p:spPr/>
        <p:txBody>
          <a:bodyPr/>
          <a:lstStyle/>
          <a:p>
            <a:fld id="{0EF56B79-310A-4632-BBFF-A016247EB5AF}"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8E1618BC-C303-45FA-AA01-A37800B98EC8}" type="datetimeFigureOut">
              <a:rPr lang="th-TH" smtClean="0"/>
              <a:pPr/>
              <a:t>03/10/62</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0EF56B79-310A-4632-BBFF-A016247EB5AF}"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381000" y="1143000"/>
            <a:ext cx="8382000" cy="1069848"/>
          </a:xfrm>
        </p:spPr>
        <p:txBody>
          <a:bodyPr anchor="ctr"/>
          <a:lstStyle>
            <a:lvl1pPr>
              <a:defRPr sz="4000" b="0" i="0" cap="none" baseline="0"/>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26" name="ตัวยึดวันที่ 25"/>
          <p:cNvSpPr>
            <a:spLocks noGrp="1"/>
          </p:cNvSpPr>
          <p:nvPr>
            <p:ph type="dt" sz="half" idx="10"/>
          </p:nvPr>
        </p:nvSpPr>
        <p:spPr/>
        <p:txBody>
          <a:bodyPr rtlCol="0"/>
          <a:lstStyle/>
          <a:p>
            <a:fld id="{8E1618BC-C303-45FA-AA01-A37800B98EC8}" type="datetimeFigureOut">
              <a:rPr lang="th-TH" smtClean="0"/>
              <a:pPr/>
              <a:t>03/10/62</a:t>
            </a:fld>
            <a:endParaRPr lang="th-TH"/>
          </a:p>
        </p:txBody>
      </p:sp>
      <p:sp>
        <p:nvSpPr>
          <p:cNvPr id="27" name="ตัวยึดหมายเลขภาพนิ่ง 26"/>
          <p:cNvSpPr>
            <a:spLocks noGrp="1"/>
          </p:cNvSpPr>
          <p:nvPr>
            <p:ph type="sldNum" sz="quarter" idx="11"/>
          </p:nvPr>
        </p:nvSpPr>
        <p:spPr/>
        <p:txBody>
          <a:bodyPr rtlCol="0"/>
          <a:lstStyle/>
          <a:p>
            <a:fld id="{0EF56B79-310A-4632-BBFF-A016247EB5AF}" type="slidenum">
              <a:rPr lang="th-TH" smtClean="0"/>
              <a:pPr/>
              <a:t>‹#›</a:t>
            </a:fld>
            <a:endParaRPr lang="th-TH"/>
          </a:p>
        </p:txBody>
      </p:sp>
      <p:sp>
        <p:nvSpPr>
          <p:cNvPr id="28" name="ตัวยึดท้ายกระดาษ 27"/>
          <p:cNvSpPr>
            <a:spLocks noGrp="1"/>
          </p:cNvSpPr>
          <p:nvPr>
            <p:ph type="ftr" sz="quarter" idx="12"/>
          </p:nvPr>
        </p:nvSpPr>
        <p:spPr/>
        <p:txBody>
          <a:bodyPr rtlCol="0"/>
          <a:lstStyle/>
          <a:p>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h-TH" smtClean="0"/>
              <a:t>คลิกเพื่อแก้ไขลักษณะชื่อเรื่องต้นแบบ</a:t>
            </a:r>
            <a:endParaRPr kumimoji="0" lang="en-US"/>
          </a:p>
        </p:txBody>
      </p:sp>
      <p:sp>
        <p:nvSpPr>
          <p:cNvPr id="3" name="ตัวยึดวันที่ 2"/>
          <p:cNvSpPr>
            <a:spLocks noGrp="1"/>
          </p:cNvSpPr>
          <p:nvPr>
            <p:ph type="dt" sz="half" idx="10"/>
          </p:nvPr>
        </p:nvSpPr>
        <p:spPr>
          <a:xfrm>
            <a:off x="6583680" y="612648"/>
            <a:ext cx="957264" cy="457200"/>
          </a:xfrm>
        </p:spPr>
        <p:txBody>
          <a:bodyPr/>
          <a:lstStyle/>
          <a:p>
            <a:fld id="{8E1618BC-C303-45FA-AA01-A37800B98EC8}" type="datetimeFigureOut">
              <a:rPr lang="th-TH" smtClean="0"/>
              <a:pPr/>
              <a:t>03/10/62</a:t>
            </a:fld>
            <a:endParaRPr lang="th-TH"/>
          </a:p>
        </p:txBody>
      </p:sp>
      <p:sp>
        <p:nvSpPr>
          <p:cNvPr id="4" name="ตัวยึดท้ายกระดาษ 3"/>
          <p:cNvSpPr>
            <a:spLocks noGrp="1"/>
          </p:cNvSpPr>
          <p:nvPr>
            <p:ph type="ftr" sz="quarter" idx="11"/>
          </p:nvPr>
        </p:nvSpPr>
        <p:spPr>
          <a:xfrm>
            <a:off x="5257800" y="612648"/>
            <a:ext cx="1325880" cy="457200"/>
          </a:xfrm>
        </p:spPr>
        <p:txBody>
          <a:bodyPr/>
          <a:lstStyle/>
          <a:p>
            <a:endParaRPr lang="th-TH"/>
          </a:p>
        </p:txBody>
      </p:sp>
      <p:sp>
        <p:nvSpPr>
          <p:cNvPr id="5" name="ตัวยึดหมายเลขภาพนิ่ง 4"/>
          <p:cNvSpPr>
            <a:spLocks noGrp="1"/>
          </p:cNvSpPr>
          <p:nvPr>
            <p:ph type="sldNum" sz="quarter" idx="12"/>
          </p:nvPr>
        </p:nvSpPr>
        <p:spPr>
          <a:xfrm>
            <a:off x="8174736" y="2272"/>
            <a:ext cx="762000" cy="365760"/>
          </a:xfrm>
        </p:spPr>
        <p:txBody>
          <a:bodyPr/>
          <a:lstStyle/>
          <a:p>
            <a:fld id="{0EF56B79-310A-4632-BBFF-A016247EB5AF}"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ตัวยึดวันที่ 1"/>
          <p:cNvSpPr>
            <a:spLocks noGrp="1"/>
          </p:cNvSpPr>
          <p:nvPr>
            <p:ph type="dt" sz="half" idx="10"/>
          </p:nvPr>
        </p:nvSpPr>
        <p:spPr/>
        <p:txBody>
          <a:bodyPr/>
          <a:lstStyle/>
          <a:p>
            <a:fld id="{8E1618BC-C303-45FA-AA01-A37800B98EC8}" type="datetimeFigureOut">
              <a:rPr lang="th-TH" smtClean="0"/>
              <a:pPr/>
              <a:t>03/10/62</a:t>
            </a:fld>
            <a:endParaRPr lang="th-TH"/>
          </a:p>
        </p:txBody>
      </p:sp>
      <p:sp>
        <p:nvSpPr>
          <p:cNvPr id="3" name="ตัวยึดท้ายกระดาษ 2"/>
          <p:cNvSpPr>
            <a:spLocks noGrp="1"/>
          </p:cNvSpPr>
          <p:nvPr>
            <p:ph type="ftr" sz="quarter" idx="11"/>
          </p:nvPr>
        </p:nvSpPr>
        <p:spPr/>
        <p:txBody>
          <a:bodyPr/>
          <a:lstStyle/>
          <a:p>
            <a:endParaRPr lang="th-TH"/>
          </a:p>
        </p:txBody>
      </p:sp>
      <p:sp>
        <p:nvSpPr>
          <p:cNvPr id="4" name="ตัวยึดหมายเลขภาพนิ่ง 3"/>
          <p:cNvSpPr>
            <a:spLocks noGrp="1"/>
          </p:cNvSpPr>
          <p:nvPr>
            <p:ph type="sldNum" sz="quarter" idx="12"/>
          </p:nvPr>
        </p:nvSpPr>
        <p:spPr/>
        <p:txBody>
          <a:bodyPr/>
          <a:lstStyle/>
          <a:p>
            <a:fld id="{0EF56B79-310A-4632-BBFF-A016247EB5AF}"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353496" y="1101970"/>
            <a:ext cx="3383280" cy="877824"/>
          </a:xfrm>
        </p:spPr>
        <p:txBody>
          <a:bodyPr anchor="b"/>
          <a:lstStyle>
            <a:lvl1pPr algn="l">
              <a:buNone/>
              <a:defRPr sz="1800" b="1"/>
            </a:lvl1pPr>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p>
            <a:fld id="{8E1618BC-C303-45FA-AA01-A37800B98EC8}" type="datetimeFigureOut">
              <a:rPr lang="th-TH" smtClean="0"/>
              <a:pPr/>
              <a:t>03/10/62</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0EF56B79-310A-4632-BBFF-A016247EB5AF}"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h-TH" smtClean="0"/>
              <a:t>คลิกเพื่อแก้ไขลักษณะชื่อเรื่องต้นแบบ</a:t>
            </a:r>
            <a:endParaRPr kumimoji="0" lang="en-US"/>
          </a:p>
        </p:txBody>
      </p:sp>
      <p:sp>
        <p:nvSpPr>
          <p:cNvPr id="3" name="ตัวยึดรูปภาพ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h-TH" smtClean="0"/>
              <a:t>คลิกไอคอนเพื่อเพิ่มรูปภาพ</a:t>
            </a:r>
            <a:endParaRPr kumimoji="0" lang="en-US" dirty="0"/>
          </a:p>
        </p:txBody>
      </p:sp>
      <p:sp>
        <p:nvSpPr>
          <p:cNvPr id="4" name="ตัวยึดข้อความ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h-TH" smtClean="0"/>
              <a:t>คลิกเพื่อแก้ไขลักษณะของข้อความต้นแบบ</a:t>
            </a:r>
          </a:p>
        </p:txBody>
      </p:sp>
      <p:sp>
        <p:nvSpPr>
          <p:cNvPr id="5" name="ตัวยึดวันที่ 4"/>
          <p:cNvSpPr>
            <a:spLocks noGrp="1"/>
          </p:cNvSpPr>
          <p:nvPr>
            <p:ph type="dt" sz="half" idx="10"/>
          </p:nvPr>
        </p:nvSpPr>
        <p:spPr/>
        <p:txBody>
          <a:bodyPr/>
          <a:lstStyle/>
          <a:p>
            <a:fld id="{8E1618BC-C303-45FA-AA01-A37800B98EC8}" type="datetimeFigureOut">
              <a:rPr lang="th-TH" smtClean="0"/>
              <a:pPr/>
              <a:t>03/10/62</a:t>
            </a:fld>
            <a:endParaRPr lang="th-TH"/>
          </a:p>
        </p:txBody>
      </p:sp>
      <p:sp>
        <p:nvSpPr>
          <p:cNvPr id="6" name="ตัวยึดท้ายกระดาษ 5"/>
          <p:cNvSpPr>
            <a:spLocks noGrp="1"/>
          </p:cNvSpPr>
          <p:nvPr>
            <p:ph type="ftr" sz="quarter" idx="11"/>
          </p:nvPr>
        </p:nvSpPr>
        <p:spPr/>
        <p:txBody>
          <a:bodyPr/>
          <a:lstStyle/>
          <a:p>
            <a:endParaRPr lang="th-TH"/>
          </a:p>
        </p:txBody>
      </p:sp>
      <p:sp>
        <p:nvSpPr>
          <p:cNvPr id="7" name="ตัวยึดหมายเลขภาพนิ่ง 6"/>
          <p:cNvSpPr>
            <a:spLocks noGrp="1"/>
          </p:cNvSpPr>
          <p:nvPr>
            <p:ph type="sldNum" sz="quarter" idx="12"/>
          </p:nvPr>
        </p:nvSpPr>
        <p:spPr/>
        <p:txBody>
          <a:bodyPr/>
          <a:lstStyle/>
          <a:p>
            <a:fld id="{0EF56B79-310A-4632-BBFF-A016247EB5AF}"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สี่เหลี่ยมผืนผ้า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สี่เหลี่ยมผืนผ้า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สี่เหลี่ยมผืนผ้า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สี่เหลี่ยมผืนผ้า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สี่เหลี่ยมผืนผ้า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สี่เหลี่ยมมุมมน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สี่เหลี่ยมมุมมน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สี่เหลี่ยมผืนผ้า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สี่เหลี่ยมผืนผ้า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สี่เหลี่ยมผืนผ้า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สี่เหลี่ยมผืนผ้า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สี่เหลี่ยมผืนผ้า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สี่เหลี่ยมผืนผ้า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ตัวยึดชื่อเรื่อง 21"/>
          <p:cNvSpPr>
            <a:spLocks noGrp="1"/>
          </p:cNvSpPr>
          <p:nvPr>
            <p:ph type="title"/>
          </p:nvPr>
        </p:nvSpPr>
        <p:spPr>
          <a:xfrm>
            <a:off x="457200" y="1143000"/>
            <a:ext cx="8229600" cy="1066800"/>
          </a:xfrm>
          <a:prstGeom prst="rect">
            <a:avLst/>
          </a:prstGeom>
        </p:spPr>
        <p:txBody>
          <a:bodyPr vert="horz" anchor="ctr">
            <a:normAutofit/>
          </a:bodyPr>
          <a:lstStyle/>
          <a:p>
            <a:r>
              <a:rPr kumimoji="0" lang="th-TH" smtClean="0"/>
              <a:t>คลิกเพื่อแก้ไขลักษณะชื่อเรื่องต้นแบบ</a:t>
            </a:r>
            <a:endParaRPr kumimoji="0" lang="en-US"/>
          </a:p>
        </p:txBody>
      </p:sp>
      <p:sp>
        <p:nvSpPr>
          <p:cNvPr id="13" name="ตัวยึดข้อความ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14" name="ตัวยึดวันที่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E1618BC-C303-45FA-AA01-A37800B98EC8}" type="datetimeFigureOut">
              <a:rPr lang="th-TH" smtClean="0"/>
              <a:pPr/>
              <a:t>03/10/62</a:t>
            </a:fld>
            <a:endParaRPr lang="th-TH"/>
          </a:p>
        </p:txBody>
      </p:sp>
      <p:sp>
        <p:nvSpPr>
          <p:cNvPr id="3" name="ตัวยึดท้ายกระดา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h-TH"/>
          </a:p>
        </p:txBody>
      </p:sp>
      <p:sp>
        <p:nvSpPr>
          <p:cNvPr id="23" name="ตัวยึดหมายเลขภาพนิ่ง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EF56B79-310A-4632-BBFF-A016247EB5AF}"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p:txBody>
          <a:bodyPr/>
          <a:lstStyle/>
          <a:p>
            <a:r>
              <a:rPr lang="en-US" dirty="0" smtClean="0"/>
              <a:t>Juvenile Justice in Thailand</a:t>
            </a:r>
            <a:endParaRPr lang="th-TH" dirty="0"/>
          </a:p>
        </p:txBody>
      </p:sp>
      <p:sp>
        <p:nvSpPr>
          <p:cNvPr id="3" name="ชื่อเรื่องรอง 2"/>
          <p:cNvSpPr>
            <a:spLocks noGrp="1"/>
          </p:cNvSpPr>
          <p:nvPr>
            <p:ph type="subTitle" idx="1"/>
          </p:nvPr>
        </p:nvSpPr>
        <p:spPr/>
        <p:txBody>
          <a:bodyPr/>
          <a:lstStyle/>
          <a:p>
            <a:r>
              <a:rPr lang="en-US" dirty="0" smtClean="0"/>
              <a:t>Are we on the right track?</a:t>
            </a: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Fair Trial</a:t>
            </a:r>
            <a:endParaRPr lang="th-TH" dirty="0"/>
          </a:p>
        </p:txBody>
      </p:sp>
      <p:sp>
        <p:nvSpPr>
          <p:cNvPr id="3" name="ตัวยึดเนื้อหา 2"/>
          <p:cNvSpPr>
            <a:spLocks noGrp="1"/>
          </p:cNvSpPr>
          <p:nvPr>
            <p:ph idx="1"/>
          </p:nvPr>
        </p:nvSpPr>
        <p:spPr/>
        <p:txBody>
          <a:bodyPr>
            <a:normAutofit fontScale="85000" lnSpcReduction="10000"/>
          </a:bodyPr>
          <a:lstStyle/>
          <a:p>
            <a:r>
              <a:rPr lang="en-US" dirty="0" smtClean="0"/>
              <a:t>The right to effective participation in the proceedings during both investigation and trial</a:t>
            </a:r>
          </a:p>
          <a:p>
            <a:pPr lvl="1"/>
            <a:r>
              <a:rPr lang="en-US" dirty="0" smtClean="0"/>
              <a:t>done in an appropriate place with no discrimination and does not mix with other accused or has no unrelated person</a:t>
            </a:r>
          </a:p>
          <a:p>
            <a:pPr lvl="1"/>
            <a:r>
              <a:rPr lang="en-US" dirty="0" smtClean="0"/>
              <a:t>conducted in an easily understandable language or wording</a:t>
            </a:r>
          </a:p>
          <a:p>
            <a:pPr lvl="1"/>
            <a:r>
              <a:rPr lang="en-US" dirty="0" smtClean="0"/>
              <a:t>the legal advisor must be presented</a:t>
            </a:r>
          </a:p>
          <a:p>
            <a:pPr lvl="1"/>
            <a:r>
              <a:rPr lang="en-US" dirty="0" smtClean="0"/>
              <a:t>a father, a mother, a guardian or any person or organization with in which the child or juvenile resides may attend the inquiry</a:t>
            </a:r>
          </a:p>
          <a:p>
            <a:pPr lvl="1"/>
            <a:r>
              <a:rPr lang="en-US" dirty="0" smtClean="0"/>
              <a:t>Trial done in a special court room that is not used for conducting ordinary case, JFC judges don’t wear gowns</a:t>
            </a:r>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Fair Trial</a:t>
            </a:r>
            <a:endParaRPr lang="th-TH" dirty="0"/>
          </a:p>
        </p:txBody>
      </p:sp>
      <p:sp>
        <p:nvSpPr>
          <p:cNvPr id="3" name="ตัวยึดเนื้อหา 2"/>
          <p:cNvSpPr>
            <a:spLocks noGrp="1"/>
          </p:cNvSpPr>
          <p:nvPr>
            <p:ph idx="1"/>
          </p:nvPr>
        </p:nvSpPr>
        <p:spPr/>
        <p:txBody>
          <a:bodyPr/>
          <a:lstStyle/>
          <a:p>
            <a:r>
              <a:rPr lang="en-US" dirty="0" smtClean="0"/>
              <a:t>The right to effective participation in the proceedings during both investigation and trial</a:t>
            </a:r>
          </a:p>
          <a:p>
            <a:pPr lvl="1"/>
            <a:r>
              <a:rPr lang="en-US" dirty="0" smtClean="0"/>
              <a:t>full opportunity to the delinquent as well as his or her father, mother, guardian or the person with whom the delinquent is residing with to state facts, feeling and opinions and to produce witnesses as well as to cross examine witnesses at any stage of the trial.</a:t>
            </a:r>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Fair Trial</a:t>
            </a:r>
            <a:endParaRPr lang="th-TH" dirty="0"/>
          </a:p>
        </p:txBody>
      </p:sp>
      <p:sp>
        <p:nvSpPr>
          <p:cNvPr id="3" name="ตัวยึดเนื้อหา 2"/>
          <p:cNvSpPr>
            <a:spLocks noGrp="1"/>
          </p:cNvSpPr>
          <p:nvPr>
            <p:ph idx="1"/>
          </p:nvPr>
        </p:nvSpPr>
        <p:spPr/>
        <p:txBody>
          <a:bodyPr>
            <a:normAutofit fontScale="85000" lnSpcReduction="20000"/>
          </a:bodyPr>
          <a:lstStyle/>
          <a:p>
            <a:r>
              <a:rPr lang="en-US" dirty="0" smtClean="0"/>
              <a:t>Prompt notification of charges and decisions without delay</a:t>
            </a:r>
          </a:p>
          <a:p>
            <a:pPr lvl="1"/>
            <a:r>
              <a:rPr lang="en-US" dirty="0" smtClean="0"/>
              <a:t>Time limits for every step, judgments within 6 months from the time of filing</a:t>
            </a:r>
          </a:p>
          <a:p>
            <a:pPr marL="365760" lvl="1" indent="-256032">
              <a:buClr>
                <a:schemeClr val="accent3"/>
              </a:buClr>
              <a:buFont typeface="Georgia"/>
              <a:buChar char="•"/>
            </a:pPr>
            <a:r>
              <a:rPr lang="en-US" dirty="0" smtClean="0">
                <a:solidFill>
                  <a:schemeClr val="tx1"/>
                </a:solidFill>
              </a:rPr>
              <a:t>Full respect of privacy</a:t>
            </a:r>
          </a:p>
          <a:p>
            <a:pPr marL="630936" lvl="2" indent="-256032">
              <a:buClr>
                <a:schemeClr val="accent3"/>
              </a:buClr>
              <a:buFont typeface="Georgia"/>
              <a:buChar char="•"/>
            </a:pPr>
            <a:r>
              <a:rPr lang="en-US" sz="2600" dirty="0" smtClean="0">
                <a:solidFill>
                  <a:schemeClr val="accent2"/>
                </a:solidFill>
              </a:rPr>
              <a:t>No person shall take a picture, broadcast, print out picture, voice record, or make available the voice of the juvenile alleged to have committed an offence or related person or  publicize any statement in the investigation of or in the trial that may cause other persons to be able to identify the juvenile or family name of such juvenile or advertise the statement disclosing the criminal record, or domicile, office, or academic institution of such juvenile &gt; criminal punishment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Fair Trial</a:t>
            </a:r>
            <a:endParaRPr lang="th-TH" dirty="0"/>
          </a:p>
        </p:txBody>
      </p:sp>
      <p:sp>
        <p:nvSpPr>
          <p:cNvPr id="3" name="ตัวยึดเนื้อหา 2"/>
          <p:cNvSpPr>
            <a:spLocks noGrp="1"/>
          </p:cNvSpPr>
          <p:nvPr>
            <p:ph idx="1"/>
          </p:nvPr>
        </p:nvSpPr>
        <p:spPr/>
        <p:txBody>
          <a:bodyPr/>
          <a:lstStyle/>
          <a:p>
            <a:pPr marL="365760" lvl="2" indent="-256032">
              <a:buClr>
                <a:schemeClr val="accent3"/>
              </a:buClr>
              <a:buFont typeface="Georgia"/>
              <a:buChar char="•"/>
            </a:pPr>
            <a:r>
              <a:rPr lang="en-US" sz="2600" dirty="0" smtClean="0">
                <a:solidFill>
                  <a:schemeClr val="accent2"/>
                </a:solidFill>
              </a:rPr>
              <a:t>Automatic removal from the criminal records of children who committed an offence upon reaching the age of 18, and in the case of serious offences to allow removal at the request of the child, if necessary under certain conditions&gt; no provision yet</a:t>
            </a:r>
          </a:p>
          <a:p>
            <a:pPr>
              <a:buNone/>
            </a:pPr>
            <a:endParaRPr lang="th-TH"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Measures/Interventions</a:t>
            </a:r>
            <a:endParaRPr lang="th-TH" dirty="0"/>
          </a:p>
        </p:txBody>
      </p:sp>
      <p:sp>
        <p:nvSpPr>
          <p:cNvPr id="3" name="ตัวยึดเนื้อหา 2"/>
          <p:cNvSpPr>
            <a:spLocks noGrp="1"/>
          </p:cNvSpPr>
          <p:nvPr>
            <p:ph idx="1"/>
          </p:nvPr>
        </p:nvSpPr>
        <p:spPr/>
        <p:txBody>
          <a:bodyPr/>
          <a:lstStyle/>
          <a:p>
            <a:r>
              <a:rPr lang="en-US" dirty="0" smtClean="0"/>
              <a:t>“States should continuously explore the possibilities of avoiding a court process or conviction, through diversion and other measures.”</a:t>
            </a:r>
          </a:p>
          <a:p>
            <a:r>
              <a:rPr lang="en-US" dirty="0" smtClean="0"/>
              <a:t>Should start before a trial commences and should continue throughout the proceedings</a:t>
            </a:r>
            <a:endParaRPr lang="th-TH"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Measures/Interventions</a:t>
            </a:r>
            <a:endParaRPr lang="th-TH" dirty="0"/>
          </a:p>
        </p:txBody>
      </p:sp>
      <p:sp>
        <p:nvSpPr>
          <p:cNvPr id="3" name="ตัวยึดเนื้อหา 2"/>
          <p:cNvSpPr>
            <a:spLocks noGrp="1"/>
          </p:cNvSpPr>
          <p:nvPr>
            <p:ph idx="1"/>
          </p:nvPr>
        </p:nvSpPr>
        <p:spPr/>
        <p:txBody>
          <a:bodyPr/>
          <a:lstStyle/>
          <a:p>
            <a:r>
              <a:rPr lang="en-US" dirty="0" smtClean="0"/>
              <a:t>1. Measures without resorting to judicial proceedings (diversion) See Article 40 (3) of the CRC; </a:t>
            </a:r>
          </a:p>
          <a:p>
            <a:r>
              <a:rPr lang="en-US" dirty="0" smtClean="0"/>
              <a:t>2. Measures in the context of judicial proceedings (disposition)</a:t>
            </a:r>
          </a:p>
          <a:p>
            <a:r>
              <a:rPr lang="en-US" dirty="0" smtClean="0"/>
              <a:t>including serious offences?</a:t>
            </a:r>
            <a:endParaRPr lang="th-TH"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1.Diversions: Safeguards</a:t>
            </a:r>
            <a:endParaRPr lang="th-TH" dirty="0"/>
          </a:p>
        </p:txBody>
      </p:sp>
      <p:sp>
        <p:nvSpPr>
          <p:cNvPr id="3" name="ตัวยึดเนื้อหา 2"/>
          <p:cNvSpPr>
            <a:spLocks noGrp="1"/>
          </p:cNvSpPr>
          <p:nvPr>
            <p:ph idx="1"/>
          </p:nvPr>
        </p:nvSpPr>
        <p:spPr/>
        <p:txBody>
          <a:bodyPr>
            <a:normAutofit fontScale="92500"/>
          </a:bodyPr>
          <a:lstStyle/>
          <a:p>
            <a:r>
              <a:rPr lang="en-US" dirty="0" smtClean="0"/>
              <a:t>Juveniles freely and voluntarily admit responsibility</a:t>
            </a:r>
          </a:p>
          <a:p>
            <a:r>
              <a:rPr lang="en-US" dirty="0" smtClean="0"/>
              <a:t>Juveniles give consent to the diversion</a:t>
            </a:r>
          </a:p>
          <a:p>
            <a:r>
              <a:rPr lang="en-US" dirty="0" smtClean="0"/>
              <a:t>Must still be able to have legal assistance</a:t>
            </a:r>
          </a:p>
          <a:p>
            <a:r>
              <a:rPr lang="en-US" dirty="0" smtClean="0"/>
              <a:t>Police, prosecutors and/or other agencies to make decisions re diversions should be regulated and reviewed</a:t>
            </a:r>
          </a:p>
          <a:p>
            <a:r>
              <a:rPr lang="en-US" dirty="0" smtClean="0"/>
              <a:t>Measures must be able to be reviewed by authority </a:t>
            </a:r>
          </a:p>
          <a:p>
            <a:r>
              <a:rPr lang="en-US" dirty="0" smtClean="0"/>
              <a:t>Completion of the diversion should result in a definite and final closure of the case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dirty="0" smtClean="0"/>
              <a:t>1.Diversions: Conditions</a:t>
            </a:r>
            <a:endParaRPr lang="th-TH" dirty="0"/>
          </a:p>
        </p:txBody>
      </p:sp>
      <p:sp>
        <p:nvSpPr>
          <p:cNvPr id="3" name="ตัวยึดเนื้อหา 2"/>
          <p:cNvSpPr>
            <a:spLocks noGrp="1"/>
          </p:cNvSpPr>
          <p:nvPr>
            <p:ph idx="1"/>
          </p:nvPr>
        </p:nvSpPr>
        <p:spPr/>
        <p:txBody>
          <a:bodyPr>
            <a:normAutofit fontScale="92500" lnSpcReduction="20000"/>
          </a:bodyPr>
          <a:lstStyle/>
          <a:p>
            <a:r>
              <a:rPr lang="en-US" dirty="0" smtClean="0"/>
              <a:t>Type of offenses; should also include serious offenses?</a:t>
            </a:r>
          </a:p>
          <a:p>
            <a:r>
              <a:rPr lang="en-US" dirty="0" smtClean="0"/>
              <a:t>Juvenile may reform himself/herself taking into account many factors</a:t>
            </a:r>
          </a:p>
          <a:p>
            <a:r>
              <a:rPr lang="en-US" dirty="0" smtClean="0"/>
              <a:t>Victim compensation/restitution </a:t>
            </a:r>
          </a:p>
          <a:p>
            <a:r>
              <a:rPr lang="en-US" dirty="0" smtClean="0"/>
              <a:t>First offender?</a:t>
            </a:r>
          </a:p>
          <a:p>
            <a:r>
              <a:rPr lang="en-US" dirty="0" smtClean="0"/>
              <a:t>Victims consent?</a:t>
            </a:r>
          </a:p>
          <a:p>
            <a:r>
              <a:rPr lang="en-US" dirty="0" smtClean="0"/>
              <a:t>Repenting, showing remorse?</a:t>
            </a:r>
          </a:p>
          <a:p>
            <a:r>
              <a:rPr lang="en-GB" dirty="0" smtClean="0"/>
              <a:t>Should we require the delinquent to admit guilt as a condition for participation, should we consider if an admission is not needed to promote the goals of the program?</a:t>
            </a:r>
            <a:endParaRPr lang="th-TH"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1.Diversions: Conditions</a:t>
            </a:r>
            <a:endParaRPr lang="th-TH" dirty="0"/>
          </a:p>
        </p:txBody>
      </p:sp>
      <p:sp>
        <p:nvSpPr>
          <p:cNvPr id="3" name="ตัวยึดเนื้อหา 2"/>
          <p:cNvSpPr>
            <a:spLocks noGrp="1"/>
          </p:cNvSpPr>
          <p:nvPr>
            <p:ph idx="1"/>
          </p:nvPr>
        </p:nvSpPr>
        <p:spPr/>
        <p:txBody>
          <a:bodyPr>
            <a:normAutofit fontScale="70000" lnSpcReduction="20000"/>
          </a:bodyPr>
          <a:lstStyle/>
          <a:p>
            <a:r>
              <a:rPr lang="en-GB" dirty="0" smtClean="0"/>
              <a:t>Many diversion programs require and depend upon the offender admitting guilt to at least some of the charges they are facing. The specific requirements for guilty pleas vary, with some drug courts requiring guilty pleas to all or the majority of charges. Some, or all, charges that may otherwise have been contested then form part of the individual’s official offence history. The requirement to plead guilty in order to qualify for diversion can lead to a fundamental aberration of justice whereby the offender who does not plead guilty faces not only a possibly more onerous path but a perception by a range of criminal justice decision-makers that they are ‘recalcitrant’ or ‘uncooperative’. </a:t>
            </a:r>
          </a:p>
          <a:p>
            <a:r>
              <a:rPr lang="en-GB" dirty="0" smtClean="0"/>
              <a:t>Lynne Roberts &amp; David </a:t>
            </a:r>
            <a:r>
              <a:rPr lang="en-GB" dirty="0" err="1" smtClean="0"/>
              <a:t>Indermaur</a:t>
            </a:r>
            <a:r>
              <a:rPr lang="en-GB" dirty="0" smtClean="0"/>
              <a:t>, </a:t>
            </a:r>
            <a:r>
              <a:rPr lang="en-GB" i="1" dirty="0" smtClean="0"/>
              <a:t>Timely Intervention or Trapping Minnows? The Potential for a Range of Net-Widening Effects in Australian Drug Diversion Initiatives</a:t>
            </a:r>
            <a:r>
              <a:rPr lang="en-GB" dirty="0" smtClean="0"/>
              <a:t>, Psychiatry, Psychology and Law, 13:2 (2006), 220-231 at 226</a:t>
            </a:r>
            <a:endParaRPr lang="th-TH"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1.Diversions: Types of Measures</a:t>
            </a:r>
            <a:endParaRPr lang="th-TH" dirty="0"/>
          </a:p>
        </p:txBody>
      </p:sp>
      <p:sp>
        <p:nvSpPr>
          <p:cNvPr id="3" name="ตัวยึดเนื้อหา 2"/>
          <p:cNvSpPr>
            <a:spLocks noGrp="1"/>
          </p:cNvSpPr>
          <p:nvPr>
            <p:ph idx="1"/>
          </p:nvPr>
        </p:nvSpPr>
        <p:spPr/>
        <p:txBody>
          <a:bodyPr/>
          <a:lstStyle/>
          <a:p>
            <a:r>
              <a:rPr lang="en-US" dirty="0" smtClean="0"/>
              <a:t>Wide range of appropriate programs: community service, supervision and guidance by social workers or probation officers, family conferencing and other forms of restorative justice including compensation to victims. </a:t>
            </a:r>
          </a:p>
          <a:p>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Thai Juvenile Courts: History</a:t>
            </a:r>
            <a:endParaRPr lang="th-TH" dirty="0"/>
          </a:p>
        </p:txBody>
      </p:sp>
      <p:sp>
        <p:nvSpPr>
          <p:cNvPr id="3" name="ตัวยึดเนื้อหา 2"/>
          <p:cNvSpPr>
            <a:spLocks noGrp="1"/>
          </p:cNvSpPr>
          <p:nvPr>
            <p:ph idx="1"/>
          </p:nvPr>
        </p:nvSpPr>
        <p:spPr/>
        <p:txBody>
          <a:bodyPr>
            <a:normAutofit/>
          </a:bodyPr>
          <a:lstStyle/>
          <a:p>
            <a:r>
              <a:rPr lang="en-US" dirty="0" smtClean="0"/>
              <a:t>Separate court since 1951</a:t>
            </a:r>
          </a:p>
          <a:p>
            <a:r>
              <a:rPr lang="en-US" dirty="0" smtClean="0"/>
              <a:t>the Act Instituting Juvenile Courts and the Juvenile Procedure Act (1951) creating “Juvenile Court and Child Observation and Protection Centre”</a:t>
            </a:r>
          </a:p>
          <a:p>
            <a:r>
              <a:rPr lang="en-US" dirty="0" smtClean="0"/>
              <a:t> the first time ever that juvenile treatment and rehabilitation were appropriately established and implemented</a:t>
            </a:r>
          </a:p>
          <a:p>
            <a:endParaRPr lang="en-US" dirty="0" smtClean="0"/>
          </a:p>
          <a:p>
            <a:endParaRPr lang="th-TH"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1.Diversions in Thailand</a:t>
            </a:r>
            <a:endParaRPr lang="th-TH" dirty="0"/>
          </a:p>
        </p:txBody>
      </p:sp>
      <p:sp>
        <p:nvSpPr>
          <p:cNvPr id="3" name="ตัวยึดเนื้อหา 2"/>
          <p:cNvSpPr>
            <a:spLocks noGrp="1"/>
          </p:cNvSpPr>
          <p:nvPr>
            <p:ph idx="1"/>
          </p:nvPr>
        </p:nvSpPr>
        <p:spPr/>
        <p:txBody>
          <a:bodyPr>
            <a:normAutofit/>
          </a:bodyPr>
          <a:lstStyle/>
          <a:p>
            <a:r>
              <a:rPr lang="en-US" dirty="0" smtClean="0"/>
              <a:t>“Pre-filing diversion”</a:t>
            </a:r>
          </a:p>
          <a:p>
            <a:pPr lvl="1"/>
            <a:r>
              <a:rPr lang="en-US" dirty="0" smtClean="0"/>
              <a:t>If a juvenile may reform himself or herself </a:t>
            </a:r>
            <a:r>
              <a:rPr lang="en-US" u="sng" dirty="0" smtClean="0"/>
              <a:t>without</a:t>
            </a:r>
            <a:r>
              <a:rPr lang="en-US" dirty="0" smtClean="0"/>
              <a:t> prosecution</a:t>
            </a:r>
          </a:p>
          <a:p>
            <a:pPr lvl="1"/>
            <a:r>
              <a:rPr lang="en-US" dirty="0" smtClean="0"/>
              <a:t>the Director of the Observation Center may order that a </a:t>
            </a:r>
            <a:r>
              <a:rPr lang="en-US" u="sng" dirty="0" smtClean="0"/>
              <a:t>rehabilitation plan</a:t>
            </a:r>
            <a:r>
              <a:rPr lang="en-US" dirty="0" smtClean="0"/>
              <a:t> for the juvenile. The Director of the Observation Center may require his or her father, mother, guardian, or any persons or entities with which the juvenile resides to comply with such plan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1.Diversions in Thailand</a:t>
            </a:r>
            <a:endParaRPr lang="th-TH" dirty="0"/>
          </a:p>
        </p:txBody>
      </p:sp>
      <p:sp>
        <p:nvSpPr>
          <p:cNvPr id="3" name="ตัวยึดเนื้อหา 2"/>
          <p:cNvSpPr>
            <a:spLocks noGrp="1"/>
          </p:cNvSpPr>
          <p:nvPr>
            <p:ph idx="1"/>
          </p:nvPr>
        </p:nvSpPr>
        <p:spPr/>
        <p:txBody>
          <a:bodyPr/>
          <a:lstStyle/>
          <a:p>
            <a:pPr lvl="1"/>
            <a:r>
              <a:rPr lang="en-US" dirty="0" smtClean="0"/>
              <a:t>During preparation and implementation of the rehabilitation plan, an inquiry officer or a public prosecutor shall </a:t>
            </a:r>
            <a:r>
              <a:rPr lang="en-US" u="sng" dirty="0" smtClean="0"/>
              <a:t>suspend</a:t>
            </a:r>
            <a:r>
              <a:rPr lang="en-US" dirty="0" smtClean="0"/>
              <a:t> the questioning or any proceeding in relation to the juvenile</a:t>
            </a:r>
          </a:p>
          <a:p>
            <a:pPr lvl="1"/>
            <a:r>
              <a:rPr lang="en-US" dirty="0" smtClean="0"/>
              <a:t>When the implementation of the plan is completed, the public prosecutor shall have a power to make a </a:t>
            </a:r>
            <a:r>
              <a:rPr lang="en-US" u="sng" dirty="0" smtClean="0"/>
              <a:t>non prosecution order</a:t>
            </a:r>
            <a:r>
              <a:rPr lang="en-US" dirty="0" smtClean="0"/>
              <a:t> </a:t>
            </a:r>
          </a:p>
          <a:p>
            <a:pPr lvl="1"/>
            <a:r>
              <a:rPr lang="en-US" dirty="0" smtClean="0"/>
              <a:t>An injured person is still entitled to file a civil complaint.</a:t>
            </a:r>
          </a:p>
          <a:p>
            <a:pPr lvl="1"/>
            <a:endParaRPr lang="th-TH"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1.Diversions in Thailand</a:t>
            </a:r>
            <a:endParaRPr lang="th-TH" dirty="0"/>
          </a:p>
        </p:txBody>
      </p:sp>
      <p:sp>
        <p:nvSpPr>
          <p:cNvPr id="3" name="ตัวยึดเนื้อหา 2"/>
          <p:cNvSpPr>
            <a:spLocks noGrp="1"/>
          </p:cNvSpPr>
          <p:nvPr>
            <p:ph idx="1"/>
          </p:nvPr>
        </p:nvSpPr>
        <p:spPr/>
        <p:txBody>
          <a:bodyPr>
            <a:normAutofit fontScale="92500" lnSpcReduction="20000"/>
          </a:bodyPr>
          <a:lstStyle/>
          <a:p>
            <a:r>
              <a:rPr lang="en-US" dirty="0" smtClean="0"/>
              <a:t>“post-filing diversion”</a:t>
            </a:r>
          </a:p>
          <a:p>
            <a:pPr lvl="1"/>
            <a:r>
              <a:rPr lang="en-US" dirty="0" smtClean="0"/>
              <a:t>the court may order the Director of the Observation Center or any person who the court deems appropriate to prepare a </a:t>
            </a:r>
            <a:r>
              <a:rPr lang="en-US" u="sng" dirty="0" smtClean="0"/>
              <a:t>rehabilitation plan</a:t>
            </a:r>
          </a:p>
          <a:p>
            <a:pPr lvl="1"/>
            <a:r>
              <a:rPr lang="en-US" dirty="0" smtClean="0"/>
              <a:t>If the court approves the plan, the court shall order the juvenile and any person concerned to implement such plan and the court shall temporarily dispose of the case</a:t>
            </a:r>
          </a:p>
          <a:p>
            <a:pPr lvl="1"/>
            <a:r>
              <a:rPr lang="en-US" dirty="0" smtClean="0"/>
              <a:t>If the Rehabilitation plan is fully complied with, the court shall </a:t>
            </a:r>
            <a:r>
              <a:rPr lang="en-US" u="sng" dirty="0" smtClean="0"/>
              <a:t>dispose the case</a:t>
            </a:r>
            <a:r>
              <a:rPr lang="en-US" dirty="0" smtClean="0"/>
              <a:t> </a:t>
            </a:r>
          </a:p>
          <a:p>
            <a:pPr lvl="1"/>
            <a:r>
              <a:rPr lang="en-US" dirty="0" smtClean="0"/>
              <a:t>The rights to institute a criminal prosecution are extinguished but an injured person is still able to file a civil complaint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2.Dispositions</a:t>
            </a:r>
            <a:endParaRPr lang="th-TH" dirty="0"/>
          </a:p>
        </p:txBody>
      </p:sp>
      <p:sp>
        <p:nvSpPr>
          <p:cNvPr id="3" name="ตัวยึดเนื้อหา 2"/>
          <p:cNvSpPr>
            <a:spLocks noGrp="1"/>
          </p:cNvSpPr>
          <p:nvPr>
            <p:ph idx="1"/>
          </p:nvPr>
        </p:nvSpPr>
        <p:spPr/>
        <p:txBody>
          <a:bodyPr/>
          <a:lstStyle/>
          <a:p>
            <a:r>
              <a:rPr lang="en-US" dirty="0" smtClean="0"/>
              <a:t>Deprivation of Liberty as a last resort</a:t>
            </a:r>
          </a:p>
          <a:p>
            <a:r>
              <a:rPr lang="en-US" dirty="0" smtClean="0"/>
              <a:t>Any alternatives to incarceration? Possible diversion at this stage?</a:t>
            </a:r>
          </a:p>
          <a:p>
            <a:r>
              <a:rPr lang="en-US" dirty="0" smtClean="0"/>
              <a:t>Some countries have diversion after conviction</a:t>
            </a:r>
          </a:p>
          <a:p>
            <a:endParaRPr lang="th-TH"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2.Dispositions: Supervised Release</a:t>
            </a:r>
            <a:endParaRPr lang="th-TH" dirty="0"/>
          </a:p>
        </p:txBody>
      </p:sp>
      <p:sp>
        <p:nvSpPr>
          <p:cNvPr id="3" name="ตัวยึดเนื้อหา 2"/>
          <p:cNvSpPr>
            <a:spLocks noGrp="1"/>
          </p:cNvSpPr>
          <p:nvPr>
            <p:ph idx="1"/>
          </p:nvPr>
        </p:nvSpPr>
        <p:spPr/>
        <p:txBody>
          <a:bodyPr>
            <a:normAutofit lnSpcReduction="10000"/>
          </a:bodyPr>
          <a:lstStyle/>
          <a:p>
            <a:r>
              <a:rPr lang="en-US" dirty="0" smtClean="0"/>
              <a:t>In case where the court deems inappropriate to make a judgment, or there is a request, the court may, after inquiring an injured person, suspend a judgment and place certain measures</a:t>
            </a:r>
          </a:p>
          <a:p>
            <a:r>
              <a:rPr lang="en-US" dirty="0" smtClean="0"/>
              <a:t>Such conditions shall remain within a period of time but not exceeding the time by which the </a:t>
            </a:r>
            <a:r>
              <a:rPr lang="en-US" smtClean="0"/>
              <a:t>juvenile attains </a:t>
            </a:r>
            <a:r>
              <a:rPr lang="en-US" dirty="0" smtClean="0"/>
              <a:t>the age of 24</a:t>
            </a:r>
          </a:p>
          <a:p>
            <a:r>
              <a:rPr lang="en-US" dirty="0" smtClean="0"/>
              <a:t>When conditions are fulfilled, the court shall dispose of the case without rendering a judgment</a:t>
            </a:r>
            <a:endParaRPr lang="th-TH"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2.Dispositions: Conditions of supervised release</a:t>
            </a:r>
            <a:endParaRPr lang="th-TH" dirty="0"/>
          </a:p>
        </p:txBody>
      </p:sp>
      <p:sp>
        <p:nvSpPr>
          <p:cNvPr id="5" name="ตัวยึดเนื้อหา 4"/>
          <p:cNvSpPr>
            <a:spLocks noGrp="1"/>
          </p:cNvSpPr>
          <p:nvPr>
            <p:ph idx="1"/>
          </p:nvPr>
        </p:nvSpPr>
        <p:spPr/>
        <p:txBody>
          <a:bodyPr/>
          <a:lstStyle/>
          <a:p>
            <a:endParaRPr lang="th-TH"/>
          </a:p>
        </p:txBody>
      </p:sp>
      <p:pic>
        <p:nvPicPr>
          <p:cNvPr id="1026" name="Picture 2"/>
          <p:cNvPicPr>
            <a:picLocks noChangeAspect="1" noChangeArrowheads="1"/>
          </p:cNvPicPr>
          <p:nvPr/>
        </p:nvPicPr>
        <p:blipFill>
          <a:blip r:embed="rId3" cstate="print"/>
          <a:srcRect/>
          <a:stretch>
            <a:fillRect/>
          </a:stretch>
        </p:blipFill>
        <p:spPr bwMode="auto">
          <a:xfrm>
            <a:off x="683568" y="2276872"/>
            <a:ext cx="7992888" cy="432048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2.Dispositions: non-custodial measures</a:t>
            </a:r>
            <a:endParaRPr lang="th-TH" dirty="0"/>
          </a:p>
        </p:txBody>
      </p:sp>
      <p:sp>
        <p:nvSpPr>
          <p:cNvPr id="3" name="ตัวยึดเนื้อหา 2"/>
          <p:cNvSpPr>
            <a:spLocks noGrp="1"/>
          </p:cNvSpPr>
          <p:nvPr>
            <p:ph idx="1"/>
          </p:nvPr>
        </p:nvSpPr>
        <p:spPr/>
        <p:txBody>
          <a:bodyPr/>
          <a:lstStyle/>
          <a:p>
            <a:r>
              <a:rPr lang="en-US" dirty="0" smtClean="0"/>
              <a:t>Suspended sentence: more relaxed rules than adults</a:t>
            </a:r>
          </a:p>
          <a:p>
            <a:r>
              <a:rPr lang="en-US" dirty="0" smtClean="0"/>
              <a:t>Handing the child back to parents or verbal sanctions</a:t>
            </a:r>
            <a:endParaRPr lang="th-TH"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Juvenile Detention</a:t>
            </a:r>
            <a:endParaRPr lang="th-TH" dirty="0"/>
          </a:p>
        </p:txBody>
      </p:sp>
      <p:sp>
        <p:nvSpPr>
          <p:cNvPr id="3" name="ตัวยึดเนื้อหา 2"/>
          <p:cNvSpPr>
            <a:spLocks noGrp="1"/>
          </p:cNvSpPr>
          <p:nvPr>
            <p:ph idx="1"/>
          </p:nvPr>
        </p:nvSpPr>
        <p:spPr/>
        <p:txBody>
          <a:bodyPr/>
          <a:lstStyle/>
          <a:p>
            <a:r>
              <a:rPr lang="en-US" dirty="0" smtClean="0"/>
              <a:t>Taking into account of personal circumstances, even in serious offenses</a:t>
            </a:r>
          </a:p>
          <a:p>
            <a:r>
              <a:rPr lang="en-US" dirty="0" smtClean="0"/>
              <a:t>Best interests as a primary consideration </a:t>
            </a:r>
          </a:p>
          <a:p>
            <a:r>
              <a:rPr lang="en-US" dirty="0" smtClean="0"/>
              <a:t>Promoting reintegration</a:t>
            </a:r>
          </a:p>
          <a:p>
            <a:r>
              <a:rPr lang="en-US" dirty="0" smtClean="0"/>
              <a:t>Maximum punishment for children?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Family and Community Group Conferencing (FCGC)</a:t>
            </a:r>
            <a:endParaRPr lang="th-TH" dirty="0"/>
          </a:p>
        </p:txBody>
      </p:sp>
      <p:sp>
        <p:nvSpPr>
          <p:cNvPr id="3" name="ตัวยึดเนื้อหา 2"/>
          <p:cNvSpPr>
            <a:spLocks noGrp="1"/>
          </p:cNvSpPr>
          <p:nvPr>
            <p:ph idx="1"/>
          </p:nvPr>
        </p:nvSpPr>
        <p:spPr/>
        <p:txBody>
          <a:bodyPr>
            <a:normAutofit fontScale="92500" lnSpcReduction="20000"/>
          </a:bodyPr>
          <a:lstStyle/>
          <a:p>
            <a:r>
              <a:rPr lang="en-US" dirty="0" smtClean="0"/>
              <a:t>New Zealand’s Family Group Conferencing (FGC) during a training session on child-friendly procedures for abused children, organized by the New Zealand Government as part of the Good Governance Program in 2000</a:t>
            </a:r>
          </a:p>
          <a:p>
            <a:r>
              <a:rPr lang="en-US" dirty="0" smtClean="0"/>
              <a:t>Other models for restorative justice such as Canada’s First Circle methodology and the Real Justice approach of the International Institute for Restorative Practices</a:t>
            </a:r>
          </a:p>
          <a:p>
            <a:r>
              <a:rPr lang="en-US" dirty="0" smtClean="0"/>
              <a:t>Incorporating the component of ‘community’ as a model similar to the traditional justice practice in Thailand.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Family and Community Group Conferencing (FCGC)</a:t>
            </a:r>
            <a:endParaRPr lang="th-TH" dirty="0"/>
          </a:p>
        </p:txBody>
      </p:sp>
      <p:sp>
        <p:nvSpPr>
          <p:cNvPr id="3" name="ตัวยึดเนื้อหา 2"/>
          <p:cNvSpPr>
            <a:spLocks noGrp="1"/>
          </p:cNvSpPr>
          <p:nvPr>
            <p:ph idx="1"/>
          </p:nvPr>
        </p:nvSpPr>
        <p:spPr/>
        <p:txBody>
          <a:bodyPr>
            <a:normAutofit fontScale="92500" lnSpcReduction="10000"/>
          </a:bodyPr>
          <a:lstStyle/>
          <a:p>
            <a:r>
              <a:rPr lang="en-US" dirty="0" smtClean="0"/>
              <a:t>FCGC provides an avenue for children and their parents to jointly and openly discuss problems and participate in the decision making that will affect their lives. It also gave the community an opportunity to provide support to children and families to cope with the problems that also affect the community. This led to the restoration of social harmony. </a:t>
            </a:r>
          </a:p>
          <a:p>
            <a:r>
              <a:rPr lang="en-US" dirty="0" smtClean="0"/>
              <a:t>The Thai model has become the FCGC which was implemented in early 2003 with technical support from UNICEF.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Thai Juvenile Courts: History</a:t>
            </a:r>
            <a:endParaRPr lang="th-TH" dirty="0"/>
          </a:p>
        </p:txBody>
      </p:sp>
      <p:sp>
        <p:nvSpPr>
          <p:cNvPr id="3" name="ตัวยึดเนื้อหา 2"/>
          <p:cNvSpPr>
            <a:spLocks noGrp="1"/>
          </p:cNvSpPr>
          <p:nvPr>
            <p:ph idx="1"/>
          </p:nvPr>
        </p:nvSpPr>
        <p:spPr/>
        <p:txBody>
          <a:bodyPr>
            <a:normAutofit fontScale="92500" lnSpcReduction="10000"/>
          </a:bodyPr>
          <a:lstStyle/>
          <a:p>
            <a:r>
              <a:rPr lang="en-US" dirty="0" smtClean="0"/>
              <a:t>Act for Establishment of and Procedure for Juvenile and Family Court (1991) to protect family’s rights and child’s rights too.</a:t>
            </a:r>
          </a:p>
          <a:p>
            <a:r>
              <a:rPr lang="en-US" dirty="0" smtClean="0"/>
              <a:t>To adjudicate cases by following the international idea is that families are an important foundation of community: family problems affect each family member life and mentality. </a:t>
            </a:r>
          </a:p>
          <a:p>
            <a:r>
              <a:rPr lang="en-US" dirty="0" smtClean="0"/>
              <a:t>The Juvenile Court and Child Observation and Protection Centre were renamed “the Juvenile and Family Court” and “the Juvenile Observation and Protection Centre” </a:t>
            </a:r>
            <a:endParaRPr lang="th-TH"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Family and Community Group Conferencing (FCGC)</a:t>
            </a:r>
            <a:endParaRPr lang="th-TH" dirty="0"/>
          </a:p>
        </p:txBody>
      </p:sp>
      <p:sp>
        <p:nvSpPr>
          <p:cNvPr id="3" name="ตัวยึดเนื้อหา 2"/>
          <p:cNvSpPr>
            <a:spLocks noGrp="1"/>
          </p:cNvSpPr>
          <p:nvPr>
            <p:ph idx="1"/>
          </p:nvPr>
        </p:nvSpPr>
        <p:spPr/>
        <p:txBody>
          <a:bodyPr/>
          <a:lstStyle/>
          <a:p>
            <a:r>
              <a:rPr lang="en-US" dirty="0" smtClean="0"/>
              <a:t>Pre-filing diversion (Section 86 of Juvenile and Family Court Act)</a:t>
            </a:r>
          </a:p>
          <a:p>
            <a:r>
              <a:rPr lang="en-US" dirty="0" smtClean="0"/>
              <a:t>post-filing diversion (Section 90)</a:t>
            </a:r>
          </a:p>
          <a:p>
            <a:endParaRPr lang="th-TH" dirty="0"/>
          </a:p>
        </p:txBody>
      </p:sp>
      <p:pic>
        <p:nvPicPr>
          <p:cNvPr id="4" name="รูปภาพ 3" descr="thaifam.jpg"/>
          <p:cNvPicPr>
            <a:picLocks noChangeAspect="1"/>
          </p:cNvPicPr>
          <p:nvPr/>
        </p:nvPicPr>
        <p:blipFill>
          <a:blip r:embed="rId2" cstate="print"/>
          <a:stretch>
            <a:fillRect/>
          </a:stretch>
        </p:blipFill>
        <p:spPr>
          <a:xfrm>
            <a:off x="2411760" y="3789040"/>
            <a:ext cx="4127500" cy="2396232"/>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FCGC in Section 86</a:t>
            </a:r>
            <a:endParaRPr lang="th-TH" dirty="0"/>
          </a:p>
        </p:txBody>
      </p:sp>
      <p:sp>
        <p:nvSpPr>
          <p:cNvPr id="3" name="ตัวยึดเนื้อหา 2"/>
          <p:cNvSpPr>
            <a:spLocks noGrp="1"/>
          </p:cNvSpPr>
          <p:nvPr>
            <p:ph idx="1"/>
          </p:nvPr>
        </p:nvSpPr>
        <p:spPr/>
        <p:txBody>
          <a:bodyPr>
            <a:normAutofit lnSpcReduction="10000"/>
          </a:bodyPr>
          <a:lstStyle/>
          <a:p>
            <a:r>
              <a:rPr lang="en-US" dirty="0" smtClean="0"/>
              <a:t>Main Coordinator is Director of Observance Center</a:t>
            </a:r>
          </a:p>
          <a:p>
            <a:r>
              <a:rPr lang="en-US" dirty="0" smtClean="0"/>
              <a:t>Parole officer will do evaluation, interview both juveniles and victims and send the case over to the Director</a:t>
            </a:r>
          </a:p>
          <a:p>
            <a:r>
              <a:rPr lang="en-US" dirty="0" smtClean="0"/>
              <a:t>The Director will order family conferencing; participants may include the delinquent, family, victims, inquiry officers, social workers, psychologists, parole officers, community leaders, and public prosecutors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FCGC in Section 86</a:t>
            </a:r>
            <a:endParaRPr lang="th-TH" dirty="0"/>
          </a:p>
        </p:txBody>
      </p:sp>
      <p:sp>
        <p:nvSpPr>
          <p:cNvPr id="3" name="ตัวยึดเนื้อหา 2"/>
          <p:cNvSpPr>
            <a:spLocks noGrp="1"/>
          </p:cNvSpPr>
          <p:nvPr>
            <p:ph idx="1"/>
          </p:nvPr>
        </p:nvSpPr>
        <p:spPr/>
        <p:txBody>
          <a:bodyPr>
            <a:normAutofit fontScale="92500" lnSpcReduction="10000"/>
          </a:bodyPr>
          <a:lstStyle/>
          <a:p>
            <a:r>
              <a:rPr lang="en-US" dirty="0" smtClean="0"/>
              <a:t>Output is a rehabilitation plan for the public prosecutor to approve; the duration is normally 1 year</a:t>
            </a:r>
          </a:p>
          <a:p>
            <a:r>
              <a:rPr lang="en-US" dirty="0" smtClean="0"/>
              <a:t>A conference facilitator and a plan administrator can be either a social worker, a psychologist or a parole officer; must go through mandatory training</a:t>
            </a:r>
          </a:p>
          <a:p>
            <a:r>
              <a:rPr lang="en-US" dirty="0" smtClean="0"/>
              <a:t>Can/should we do family conferencing in a case where no individual is an injured person? Narcotic case? Racing on public roads (street racing)?</a:t>
            </a:r>
          </a:p>
          <a:p>
            <a:r>
              <a:rPr lang="en-US" dirty="0" smtClean="0"/>
              <a:t>What terms should be in a rehabilitation plan?</a:t>
            </a:r>
          </a:p>
          <a:p>
            <a:r>
              <a:rPr lang="en-US" dirty="0" smtClean="0"/>
              <a:t>Most of the cases we do are assault and theft</a:t>
            </a:r>
            <a:endParaRPr lang="th-TH"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Problems?</a:t>
            </a:r>
            <a:endParaRPr lang="th-TH" dirty="0"/>
          </a:p>
        </p:txBody>
      </p:sp>
      <p:sp>
        <p:nvSpPr>
          <p:cNvPr id="3" name="ตัวยึดเนื้อหา 2"/>
          <p:cNvSpPr>
            <a:spLocks noGrp="1"/>
          </p:cNvSpPr>
          <p:nvPr>
            <p:ph idx="1"/>
          </p:nvPr>
        </p:nvSpPr>
        <p:spPr/>
        <p:txBody>
          <a:bodyPr>
            <a:normAutofit/>
          </a:bodyPr>
          <a:lstStyle/>
          <a:p>
            <a:r>
              <a:rPr lang="en-US" dirty="0" smtClean="0"/>
              <a:t>Victims and their families do not understand the process and its objectives, have faith in the main justice system, want the judgments more</a:t>
            </a:r>
            <a:endParaRPr lang="th-TH" dirty="0" smtClean="0"/>
          </a:p>
          <a:p>
            <a:r>
              <a:rPr lang="en-US" dirty="0" smtClean="0"/>
              <a:t>In urban area such as Bangkok, no cooperation, participation from the community, even the families of the delinquent</a:t>
            </a:r>
          </a:p>
          <a:p>
            <a:r>
              <a:rPr lang="en-US" dirty="0" smtClean="0"/>
              <a:t>Lack of effective evaluation</a:t>
            </a:r>
          </a:p>
          <a:p>
            <a:r>
              <a:rPr lang="en-US" dirty="0" smtClean="0"/>
              <a:t>No money for bail during the program</a:t>
            </a:r>
          </a:p>
          <a:p>
            <a:pPr lvl="1"/>
            <a:r>
              <a:rPr lang="en-US" dirty="0" smtClean="0"/>
              <a:t>Result = not popular</a:t>
            </a:r>
            <a:endParaRPr lang="th-TH"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FCGC in Section 90</a:t>
            </a:r>
            <a:endParaRPr lang="th-TH" dirty="0"/>
          </a:p>
        </p:txBody>
      </p:sp>
      <p:sp>
        <p:nvSpPr>
          <p:cNvPr id="3" name="ตัวยึดเนื้อหา 2"/>
          <p:cNvSpPr>
            <a:spLocks noGrp="1"/>
          </p:cNvSpPr>
          <p:nvPr>
            <p:ph idx="1"/>
          </p:nvPr>
        </p:nvSpPr>
        <p:spPr/>
        <p:txBody>
          <a:bodyPr>
            <a:normAutofit/>
          </a:bodyPr>
          <a:lstStyle/>
          <a:p>
            <a:r>
              <a:rPr lang="en-US" dirty="0" smtClean="0"/>
              <a:t>More serious offenses like, sexual assault, battery, child abduction for sexual purpose (an offence punishable for a maximum term of imprisonment not exceeding twenty years)</a:t>
            </a:r>
          </a:p>
          <a:p>
            <a:r>
              <a:rPr lang="en-US" dirty="0" smtClean="0"/>
              <a:t>Needs consent from victims</a:t>
            </a:r>
          </a:p>
          <a:p>
            <a:r>
              <a:rPr lang="en-US" dirty="0" smtClean="0"/>
              <a:t>The court will order the rehabilitation plan to be made; usually court staffs (psychologists of the court) will prepare</a:t>
            </a:r>
            <a:endParaRPr lang="th-TH" dirty="0" smtClean="0"/>
          </a:p>
          <a:p>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FCGC in Section 90</a:t>
            </a:r>
            <a:endParaRPr lang="th-TH" dirty="0"/>
          </a:p>
        </p:txBody>
      </p:sp>
      <p:sp>
        <p:nvSpPr>
          <p:cNvPr id="3" name="ตัวยึดเนื้อหา 2"/>
          <p:cNvSpPr>
            <a:spLocks noGrp="1"/>
          </p:cNvSpPr>
          <p:nvPr>
            <p:ph idx="1"/>
          </p:nvPr>
        </p:nvSpPr>
        <p:spPr/>
        <p:txBody>
          <a:bodyPr>
            <a:normAutofit lnSpcReduction="10000"/>
          </a:bodyPr>
          <a:lstStyle/>
          <a:p>
            <a:r>
              <a:rPr lang="en-US" dirty="0" smtClean="0"/>
              <a:t>Main coordinator is the Juvenile and Family Court</a:t>
            </a:r>
          </a:p>
          <a:p>
            <a:r>
              <a:rPr lang="en-US" dirty="0" smtClean="0"/>
              <a:t>The psychologists will coordinate with a lay judge who will be a conference facilitator</a:t>
            </a:r>
          </a:p>
          <a:p>
            <a:r>
              <a:rPr lang="en-US" dirty="0" smtClean="0"/>
              <a:t>Participants may include the delinquent, his/her family, victims, lay judges, psychologists of the court, and community leaders</a:t>
            </a:r>
            <a:endParaRPr lang="th-TH" dirty="0" smtClean="0"/>
          </a:p>
          <a:p>
            <a:r>
              <a:rPr lang="en-US" dirty="0" smtClean="0"/>
              <a:t>Plan administrators are lay judges and a psychologist of a court</a:t>
            </a:r>
          </a:p>
          <a:p>
            <a:r>
              <a:rPr lang="en-US" dirty="0" smtClean="0"/>
              <a:t>More popular than Section 86</a:t>
            </a:r>
          </a:p>
          <a:p>
            <a:endParaRPr lang="en-US" dirty="0" smtClean="0"/>
          </a:p>
          <a:p>
            <a:endParaRPr lang="th-TH"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Problems</a:t>
            </a:r>
            <a:endParaRPr lang="th-TH" dirty="0"/>
          </a:p>
        </p:txBody>
      </p:sp>
      <p:sp>
        <p:nvSpPr>
          <p:cNvPr id="3" name="ตัวยึดเนื้อหา 2"/>
          <p:cNvSpPr>
            <a:spLocks noGrp="1"/>
          </p:cNvSpPr>
          <p:nvPr>
            <p:ph idx="1"/>
          </p:nvPr>
        </p:nvSpPr>
        <p:spPr/>
        <p:txBody>
          <a:bodyPr>
            <a:normAutofit fontScale="92500" lnSpcReduction="20000"/>
          </a:bodyPr>
          <a:lstStyle/>
          <a:p>
            <a:r>
              <a:rPr lang="en-US" dirty="0" smtClean="0"/>
              <a:t>Since it deals with more serious crime, victims feel ashamed, not wanting community to be involved</a:t>
            </a:r>
          </a:p>
          <a:p>
            <a:r>
              <a:rPr lang="en-US" dirty="0" smtClean="0"/>
              <a:t>More about money talk</a:t>
            </a:r>
          </a:p>
          <a:p>
            <a:r>
              <a:rPr lang="en-US" dirty="0" smtClean="0"/>
              <a:t>Not many meaningful activities and projects for the delinquent to attend</a:t>
            </a:r>
            <a:endParaRPr lang="th-TH" dirty="0" smtClean="0"/>
          </a:p>
          <a:p>
            <a:r>
              <a:rPr lang="en-US" dirty="0" smtClean="0"/>
              <a:t>Lack of personnel, the court wants to have its own social workers to develop a plan and to follow up (lay judges have terms, psychologists of a court are overwhelmed)</a:t>
            </a:r>
          </a:p>
          <a:p>
            <a:r>
              <a:rPr lang="en-US" dirty="0" smtClean="0"/>
              <a:t>Lack of continuity of work, as juvenile and family judges tend to rotate often</a:t>
            </a:r>
          </a:p>
          <a:p>
            <a:r>
              <a:rPr lang="en-US" dirty="0" smtClean="0"/>
              <a:t>This diversion process too lengthy </a:t>
            </a:r>
          </a:p>
          <a:p>
            <a:endParaRPr lang="th-TH"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Case Study 1</a:t>
            </a:r>
            <a:endParaRPr lang="th-TH" dirty="0"/>
          </a:p>
        </p:txBody>
      </p:sp>
      <p:sp>
        <p:nvSpPr>
          <p:cNvPr id="3" name="ตัวยึดเนื้อหา 2"/>
          <p:cNvSpPr>
            <a:spLocks noGrp="1"/>
          </p:cNvSpPr>
          <p:nvPr>
            <p:ph idx="1"/>
          </p:nvPr>
        </p:nvSpPr>
        <p:spPr/>
        <p:txBody>
          <a:bodyPr>
            <a:normAutofit fontScale="85000" lnSpcReduction="20000"/>
          </a:bodyPr>
          <a:lstStyle/>
          <a:p>
            <a:r>
              <a:rPr lang="en-US" dirty="0" smtClean="0"/>
              <a:t>Mr. A 16 yrs old, in school, stay with family, tried alcohol and cigarettes, never tried drugs (Auto Theft)</a:t>
            </a:r>
          </a:p>
          <a:p>
            <a:r>
              <a:rPr lang="en-US" dirty="0" smtClean="0"/>
              <a:t>Cause of committing a crime</a:t>
            </a:r>
          </a:p>
          <a:p>
            <a:r>
              <a:rPr lang="en-US" dirty="0" smtClean="0"/>
              <a:t>	Family did not pay much attention, parents agreed to buy him a motorcycle but never lived up to the promises. One day found a motorcycle parked with key in, so he took the motorcycle back to his own home to allow the owner to take it back and to show his parents that he still wanted a motorcycle. The owner went to his place and found the motorcycle in the same condition, no damage, no alteration. The owner did not want to press charge, and agreed to the diversion process. (Auto theft is non-compoundable offense)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Case Study 2</a:t>
            </a:r>
            <a:endParaRPr lang="th-TH" dirty="0"/>
          </a:p>
        </p:txBody>
      </p:sp>
      <p:sp>
        <p:nvSpPr>
          <p:cNvPr id="3" name="ตัวยึดเนื้อหา 2"/>
          <p:cNvSpPr>
            <a:spLocks noGrp="1"/>
          </p:cNvSpPr>
          <p:nvPr>
            <p:ph idx="1"/>
          </p:nvPr>
        </p:nvSpPr>
        <p:spPr/>
        <p:txBody>
          <a:bodyPr>
            <a:normAutofit fontScale="85000" lnSpcReduction="20000"/>
          </a:bodyPr>
          <a:lstStyle/>
          <a:p>
            <a:r>
              <a:rPr lang="en-US" dirty="0" smtClean="0"/>
              <a:t>Mr. M, age 16, the victim is 14, graduated 6th grade, working day to day, parents are separated, living with his mother but his mother always went out of town, He works a lot, has savings (Child Abduction)</a:t>
            </a:r>
          </a:p>
          <a:p>
            <a:r>
              <a:rPr lang="en-US" dirty="0" smtClean="0"/>
              <a:t>Cause of committing a crime: he and the victim were dating. On that day, the victim refused to go home and she stayed the night at M's house</a:t>
            </a:r>
          </a:p>
          <a:p>
            <a:r>
              <a:rPr lang="en-US" dirty="0" smtClean="0"/>
              <a:t>The victim also refused to go to school since she was seeing M. Her family was really worried and would like her to go back to school. Her granddad was devastated and so sad that he got ill.</a:t>
            </a:r>
          </a:p>
          <a:p>
            <a:r>
              <a:rPr lang="en-US" dirty="0" smtClean="0"/>
              <a:t>M apologized to her family and agreed to take care of her. He also paid 900$ out of his own savings to the family.</a:t>
            </a:r>
          </a:p>
          <a:p>
            <a:endParaRPr lang="th-TH"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Case Study 3</a:t>
            </a:r>
            <a:endParaRPr lang="th-TH" dirty="0"/>
          </a:p>
        </p:txBody>
      </p:sp>
      <p:sp>
        <p:nvSpPr>
          <p:cNvPr id="3" name="ตัวยึดเนื้อหา 2"/>
          <p:cNvSpPr>
            <a:spLocks noGrp="1"/>
          </p:cNvSpPr>
          <p:nvPr>
            <p:ph idx="1"/>
          </p:nvPr>
        </p:nvSpPr>
        <p:spPr/>
        <p:txBody>
          <a:bodyPr>
            <a:normAutofit lnSpcReduction="10000"/>
          </a:bodyPr>
          <a:lstStyle/>
          <a:p>
            <a:r>
              <a:rPr lang="en-US" dirty="0" err="1" smtClean="0"/>
              <a:t>Mr.O</a:t>
            </a:r>
            <a:r>
              <a:rPr lang="en-US" dirty="0" smtClean="0"/>
              <a:t> age 16, studying his 9th grade, an orphan living with a monk in a temple in </a:t>
            </a:r>
            <a:r>
              <a:rPr lang="en-US" dirty="0" err="1" smtClean="0"/>
              <a:t>Chiangmai</a:t>
            </a:r>
            <a:r>
              <a:rPr lang="en-US" dirty="0" smtClean="0"/>
              <a:t>. In the neighborhood, teens like to gather and play video games. The temple tries to have the orphans under their care to do farming during their free time. </a:t>
            </a:r>
          </a:p>
          <a:p>
            <a:r>
              <a:rPr lang="en-US" dirty="0" err="1" smtClean="0"/>
              <a:t>Mr.O</a:t>
            </a:r>
            <a:r>
              <a:rPr lang="en-US" dirty="0" smtClean="0"/>
              <a:t> has HIV from birth and has below average IQ. He had behavioral problems, cannot control his sexual urges but in general he appears as a polite kid (Child Abduction)</a:t>
            </a:r>
          </a:p>
          <a:p>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Thai Juvenile Courts: History</a:t>
            </a:r>
            <a:endParaRPr lang="th-TH" dirty="0"/>
          </a:p>
        </p:txBody>
      </p:sp>
      <p:sp>
        <p:nvSpPr>
          <p:cNvPr id="3" name="ตัวยึดเนื้อหา 2"/>
          <p:cNvSpPr>
            <a:spLocks noGrp="1"/>
          </p:cNvSpPr>
          <p:nvPr>
            <p:ph idx="1"/>
          </p:nvPr>
        </p:nvSpPr>
        <p:spPr/>
        <p:txBody>
          <a:bodyPr>
            <a:normAutofit/>
          </a:bodyPr>
          <a:lstStyle/>
          <a:p>
            <a:r>
              <a:rPr lang="en-US" dirty="0" smtClean="0"/>
              <a:t>At that time, aiming to create nationwide JFCs</a:t>
            </a:r>
          </a:p>
          <a:p>
            <a:r>
              <a:rPr lang="en-US" dirty="0" smtClean="0"/>
              <a:t>Later in 2002, the Juvenile and Family Court was under the Office of the Judiciary, while the Juvenile Observation and Protection Centre was under MOJ</a:t>
            </a:r>
          </a:p>
          <a:p>
            <a:r>
              <a:rPr lang="en-US" dirty="0" smtClean="0"/>
              <a:t>By 2003, we have JFCs in every 77 provinces, 2 JFCs in Bangkok</a:t>
            </a:r>
          </a:p>
          <a:p>
            <a:r>
              <a:rPr lang="en-US" dirty="0" smtClean="0"/>
              <a:t>Current law is </a:t>
            </a:r>
            <a:r>
              <a:rPr lang="en-US" b="1" dirty="0" smtClean="0"/>
              <a:t>Juvenile and Family Court and Procedure Act</a:t>
            </a:r>
            <a:r>
              <a:rPr lang="en-US" dirty="0" smtClean="0"/>
              <a:t> </a:t>
            </a:r>
            <a:r>
              <a:rPr lang="en-US" b="1" dirty="0" smtClean="0"/>
              <a:t>(2010)</a:t>
            </a:r>
            <a:r>
              <a:rPr lang="en-US" dirty="0" smtClean="0"/>
              <a:t> </a:t>
            </a:r>
            <a:endParaRPr lang="th-TH"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Case Study 3</a:t>
            </a:r>
            <a:endParaRPr lang="th-TH" dirty="0"/>
          </a:p>
        </p:txBody>
      </p:sp>
      <p:sp>
        <p:nvSpPr>
          <p:cNvPr id="3" name="ตัวยึดเนื้อหา 2"/>
          <p:cNvSpPr>
            <a:spLocks noGrp="1"/>
          </p:cNvSpPr>
          <p:nvPr>
            <p:ph idx="1"/>
          </p:nvPr>
        </p:nvSpPr>
        <p:spPr/>
        <p:txBody>
          <a:bodyPr>
            <a:normAutofit fontScale="70000" lnSpcReduction="20000"/>
          </a:bodyPr>
          <a:lstStyle/>
          <a:p>
            <a:r>
              <a:rPr lang="en-US" dirty="0" smtClean="0"/>
              <a:t>Cause of committing a crime</a:t>
            </a:r>
          </a:p>
          <a:p>
            <a:r>
              <a:rPr lang="en-US" dirty="0" smtClean="0"/>
              <a:t>	</a:t>
            </a:r>
            <a:r>
              <a:rPr lang="en-US" dirty="0" err="1" smtClean="0"/>
              <a:t>Mr.O</a:t>
            </a:r>
            <a:r>
              <a:rPr lang="en-US" dirty="0" smtClean="0"/>
              <a:t> and the victim were at the same school and they were in a relationship. They had one protected sex, </a:t>
            </a:r>
            <a:r>
              <a:rPr lang="en-US" dirty="0" err="1" smtClean="0"/>
              <a:t>Mr.O</a:t>
            </a:r>
            <a:r>
              <a:rPr lang="en-US" dirty="0" smtClean="0"/>
              <a:t> tried to have another 2 unprotected sex with the victim but she refused.</a:t>
            </a:r>
          </a:p>
          <a:p>
            <a:r>
              <a:rPr lang="en-US" dirty="0" smtClean="0"/>
              <a:t>From the first blood test, the victim did not have HIV. The victim's father said that the school administration dismissed the problem. The victim was not offered any help or compensation, was blamed by the community. The monk overprotected </a:t>
            </a:r>
            <a:r>
              <a:rPr lang="en-US" dirty="0" err="1" smtClean="0"/>
              <a:t>Mr.O</a:t>
            </a:r>
            <a:r>
              <a:rPr lang="en-US" dirty="0" smtClean="0"/>
              <a:t>. </a:t>
            </a:r>
          </a:p>
          <a:p>
            <a:r>
              <a:rPr lang="en-US" dirty="0" err="1" smtClean="0"/>
              <a:t>Mr.O</a:t>
            </a:r>
            <a:r>
              <a:rPr lang="en-US" dirty="0" smtClean="0"/>
              <a:t> said he loved the victim but could not show much repentance due to his mental problem. He could not tell how his action could cause bad consequence to the victim.</a:t>
            </a:r>
          </a:p>
          <a:p>
            <a:r>
              <a:rPr lang="en-US" dirty="0" smtClean="0"/>
              <a:t>The monk had to pay compensation to the victim's family and both the monk and the head teacher agreed to separate both as requested by the victim's family.</a:t>
            </a:r>
          </a:p>
          <a:p>
            <a:r>
              <a:rPr lang="en-US" dirty="0" smtClean="0"/>
              <a:t>Mr. O felt guilty that the temple had to pay compensation on his behalf</a:t>
            </a:r>
          </a:p>
          <a:p>
            <a:endParaRPr lang="th-TH"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Case Study 4</a:t>
            </a:r>
            <a:endParaRPr lang="th-TH" dirty="0"/>
          </a:p>
        </p:txBody>
      </p:sp>
      <p:sp>
        <p:nvSpPr>
          <p:cNvPr id="3" name="ตัวยึดเนื้อหา 2"/>
          <p:cNvSpPr>
            <a:spLocks noGrp="1"/>
          </p:cNvSpPr>
          <p:nvPr>
            <p:ph idx="1"/>
          </p:nvPr>
        </p:nvSpPr>
        <p:spPr/>
        <p:txBody>
          <a:bodyPr>
            <a:normAutofit fontScale="92500" lnSpcReduction="20000"/>
          </a:bodyPr>
          <a:lstStyle/>
          <a:p>
            <a:r>
              <a:rPr lang="en-US" dirty="0" smtClean="0"/>
              <a:t>In 2010, Miss P was 16 when she recklessly drove her car on express way into a </a:t>
            </a:r>
            <a:r>
              <a:rPr lang="en-US" dirty="0" err="1" smtClean="0"/>
              <a:t>Thammasat</a:t>
            </a:r>
            <a:r>
              <a:rPr lang="en-US" dirty="0" smtClean="0"/>
              <a:t> University van on Dec. 27, 2010, killing nine people, including 4 university students and 4 academics on 10 Jan 2011. She had no driver license.</a:t>
            </a:r>
          </a:p>
          <a:p>
            <a:r>
              <a:rPr lang="en-US" dirty="0" smtClean="0"/>
              <a:t>She borrowed a car from her older friend</a:t>
            </a:r>
          </a:p>
          <a:p>
            <a:r>
              <a:rPr lang="en-US" dirty="0" smtClean="0"/>
              <a:t>Juvenile and Family court found P guilty of reckless driving leading to deaths of others, and handed her a three year suspended prison sentence and mandatory community service of 48 hours within 2 years by taking care of patients injured from reckless driving. </a:t>
            </a:r>
          </a:p>
          <a:p>
            <a:endParaRPr lang="th-TH"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Case Study 4 </a:t>
            </a:r>
            <a:endParaRPr lang="th-TH" dirty="0"/>
          </a:p>
        </p:txBody>
      </p:sp>
      <p:sp>
        <p:nvSpPr>
          <p:cNvPr id="3" name="ตัวยึดเนื้อหา 2"/>
          <p:cNvSpPr>
            <a:spLocks noGrp="1"/>
          </p:cNvSpPr>
          <p:nvPr>
            <p:ph idx="1"/>
          </p:nvPr>
        </p:nvSpPr>
        <p:spPr/>
        <p:txBody>
          <a:bodyPr/>
          <a:lstStyle/>
          <a:p>
            <a:r>
              <a:rPr lang="en-US" dirty="0" smtClean="0"/>
              <a:t>She was ordered to be under supervision of parole officer for 2 years</a:t>
            </a:r>
          </a:p>
          <a:p>
            <a:r>
              <a:rPr lang="en-US" dirty="0" smtClean="0"/>
              <a:t>She was also barred from driving until she is 25. </a:t>
            </a:r>
          </a:p>
          <a:p>
            <a:r>
              <a:rPr lang="en-US" dirty="0" smtClean="0"/>
              <a:t>A Court of Appeal later upheld the ruling and increased her suspended sentence to four years and her community service to 48 hours per year for 3 years.</a:t>
            </a:r>
          </a:p>
          <a:p>
            <a:r>
              <a:rPr lang="en-US" dirty="0" smtClean="0"/>
              <a:t>the Supreme Court rejected her appeal</a:t>
            </a:r>
          </a:p>
          <a:p>
            <a:endParaRPr lang="th-TH"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Clearance Rate Report from Jan-July 2019</a:t>
            </a:r>
            <a:endParaRPr lang="th-TH" dirty="0"/>
          </a:p>
        </p:txBody>
      </p:sp>
      <p:graphicFrame>
        <p:nvGraphicFramePr>
          <p:cNvPr id="4" name="ตัวยึดเนื้อหา 3"/>
          <p:cNvGraphicFramePr>
            <a:graphicFrameLocks noGrp="1"/>
          </p:cNvGraphicFramePr>
          <p:nvPr>
            <p:ph idx="1"/>
          </p:nvPr>
        </p:nvGraphicFramePr>
        <p:xfrm>
          <a:off x="457200" y="2249488"/>
          <a:ext cx="8291264" cy="1826050"/>
        </p:xfrm>
        <a:graphic>
          <a:graphicData uri="http://schemas.openxmlformats.org/drawingml/2006/table">
            <a:tbl>
              <a:tblPr firstRow="1" bandRow="1">
                <a:tableStyleId>{5C22544A-7EE6-4342-B048-85BDC9FD1C3A}</a:tableStyleId>
              </a:tblPr>
              <a:tblGrid>
                <a:gridCol w="2072816">
                  <a:extLst>
                    <a:ext uri="{9D8B030D-6E8A-4147-A177-3AD203B41FA5}">
                      <a16:colId xmlns:a16="http://schemas.microsoft.com/office/drawing/2014/main" val="20000"/>
                    </a:ext>
                  </a:extLst>
                </a:gridCol>
                <a:gridCol w="2072816">
                  <a:extLst>
                    <a:ext uri="{9D8B030D-6E8A-4147-A177-3AD203B41FA5}">
                      <a16:colId xmlns:a16="http://schemas.microsoft.com/office/drawing/2014/main" val="20001"/>
                    </a:ext>
                  </a:extLst>
                </a:gridCol>
                <a:gridCol w="2072816">
                  <a:extLst>
                    <a:ext uri="{9D8B030D-6E8A-4147-A177-3AD203B41FA5}">
                      <a16:colId xmlns:a16="http://schemas.microsoft.com/office/drawing/2014/main" val="20002"/>
                    </a:ext>
                  </a:extLst>
                </a:gridCol>
                <a:gridCol w="2072816">
                  <a:extLst>
                    <a:ext uri="{9D8B030D-6E8A-4147-A177-3AD203B41FA5}">
                      <a16:colId xmlns:a16="http://schemas.microsoft.com/office/drawing/2014/main" val="20003"/>
                    </a:ext>
                  </a:extLst>
                </a:gridCol>
              </a:tblGrid>
              <a:tr h="891480">
                <a:tc>
                  <a:txBody>
                    <a:bodyPr/>
                    <a:lstStyle/>
                    <a:p>
                      <a:r>
                        <a:rPr lang="en-US" dirty="0" smtClean="0"/>
                        <a:t>Incoming criminal cases</a:t>
                      </a:r>
                      <a:endParaRPr lang="th-TH" dirty="0"/>
                    </a:p>
                  </a:txBody>
                  <a:tcPr/>
                </a:tc>
                <a:tc>
                  <a:txBody>
                    <a:bodyPr/>
                    <a:lstStyle/>
                    <a:p>
                      <a:r>
                        <a:rPr lang="en-US" dirty="0" smtClean="0"/>
                        <a:t>Finished</a:t>
                      </a:r>
                      <a:endParaRPr lang="th-TH" dirty="0"/>
                    </a:p>
                  </a:txBody>
                  <a:tcPr/>
                </a:tc>
                <a:tc>
                  <a:txBody>
                    <a:bodyPr/>
                    <a:lstStyle/>
                    <a:p>
                      <a:r>
                        <a:rPr lang="en-US" dirty="0" smtClean="0"/>
                        <a:t>Pending</a:t>
                      </a:r>
                      <a:endParaRPr lang="th-TH" dirty="0"/>
                    </a:p>
                  </a:txBody>
                  <a:tcPr/>
                </a:tc>
                <a:tc>
                  <a:txBody>
                    <a:bodyPr/>
                    <a:lstStyle/>
                    <a:p>
                      <a:r>
                        <a:rPr lang="en-US" dirty="0" smtClean="0"/>
                        <a:t>Percentage of finished cases</a:t>
                      </a:r>
                      <a:endParaRPr lang="th-TH" dirty="0"/>
                    </a:p>
                  </a:txBody>
                  <a:tcPr/>
                </a:tc>
                <a:extLst>
                  <a:ext uri="{0D108BD9-81ED-4DB2-BD59-A6C34878D82A}">
                    <a16:rowId xmlns:a16="http://schemas.microsoft.com/office/drawing/2014/main" val="10000"/>
                  </a:ext>
                </a:extLst>
              </a:tr>
              <a:tr h="934570">
                <a:tc>
                  <a:txBody>
                    <a:bodyPr/>
                    <a:lstStyle/>
                    <a:p>
                      <a:r>
                        <a:rPr lang="en-US" dirty="0" smtClean="0"/>
                        <a:t>10,800</a:t>
                      </a:r>
                      <a:endParaRPr lang="th-TH" dirty="0"/>
                    </a:p>
                  </a:txBody>
                  <a:tcPr/>
                </a:tc>
                <a:tc>
                  <a:txBody>
                    <a:bodyPr/>
                    <a:lstStyle/>
                    <a:p>
                      <a:r>
                        <a:rPr lang="en-US" dirty="0" smtClean="0"/>
                        <a:t>8,712</a:t>
                      </a:r>
                      <a:endParaRPr lang="th-TH" dirty="0"/>
                    </a:p>
                  </a:txBody>
                  <a:tcPr/>
                </a:tc>
                <a:tc>
                  <a:txBody>
                    <a:bodyPr/>
                    <a:lstStyle/>
                    <a:p>
                      <a:r>
                        <a:rPr lang="en-US" dirty="0" smtClean="0"/>
                        <a:t>1,368</a:t>
                      </a:r>
                      <a:endParaRPr lang="th-TH" dirty="0"/>
                    </a:p>
                  </a:txBody>
                  <a:tcPr/>
                </a:tc>
                <a:tc>
                  <a:txBody>
                    <a:bodyPr/>
                    <a:lstStyle/>
                    <a:p>
                      <a:r>
                        <a:rPr lang="en-US" dirty="0" smtClean="0"/>
                        <a:t>86.43</a:t>
                      </a:r>
                      <a:endParaRPr lang="th-TH"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Report of pre-filing diversion from Jan-July 2019</a:t>
            </a:r>
            <a:endParaRPr lang="th-TH" dirty="0"/>
          </a:p>
        </p:txBody>
      </p:sp>
      <p:sp>
        <p:nvSpPr>
          <p:cNvPr id="3" name="ตัวยึดเนื้อหา 2"/>
          <p:cNvSpPr>
            <a:spLocks noGrp="1"/>
          </p:cNvSpPr>
          <p:nvPr>
            <p:ph idx="1"/>
          </p:nvPr>
        </p:nvSpPr>
        <p:spPr/>
        <p:txBody>
          <a:bodyPr/>
          <a:lstStyle/>
          <a:p>
            <a:r>
              <a:rPr lang="en-US" dirty="0" smtClean="0"/>
              <a:t>782 complete cases</a:t>
            </a:r>
          </a:p>
          <a:p>
            <a:r>
              <a:rPr lang="en-US" dirty="0" smtClean="0"/>
              <a:t>4 unlawful plans</a:t>
            </a:r>
          </a:p>
          <a:p>
            <a:r>
              <a:rPr lang="en-US" dirty="0" smtClean="0"/>
              <a:t>Top 5 criminal offenses of pre-filing diversion</a:t>
            </a:r>
          </a:p>
          <a:p>
            <a:pPr lvl="1"/>
            <a:r>
              <a:rPr lang="en-US" dirty="0" smtClean="0"/>
              <a:t>Narcotic offenses 335 cases</a:t>
            </a:r>
          </a:p>
          <a:p>
            <a:pPr lvl="1"/>
            <a:r>
              <a:rPr lang="en-US" dirty="0" smtClean="0"/>
              <a:t>Traffic offenses 333 cases</a:t>
            </a:r>
          </a:p>
          <a:p>
            <a:pPr lvl="1"/>
            <a:r>
              <a:rPr lang="en-US" dirty="0" smtClean="0"/>
              <a:t>Gambling 26 cases</a:t>
            </a:r>
          </a:p>
          <a:p>
            <a:pPr lvl="1"/>
            <a:r>
              <a:rPr lang="en-US" dirty="0" smtClean="0"/>
              <a:t>Assault/battery 20 cases</a:t>
            </a:r>
          </a:p>
          <a:p>
            <a:pPr lvl="1"/>
            <a:r>
              <a:rPr lang="en-US" dirty="0" smtClean="0"/>
              <a:t>Theft 10 cases</a:t>
            </a:r>
            <a:endParaRPr lang="th-TH"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Report of post-filing diversion from Jan-July 2019</a:t>
            </a:r>
            <a:endParaRPr lang="th-TH" dirty="0"/>
          </a:p>
        </p:txBody>
      </p:sp>
      <p:graphicFrame>
        <p:nvGraphicFramePr>
          <p:cNvPr id="4" name="ตัวยึดเนื้อหา 3"/>
          <p:cNvGraphicFramePr>
            <a:graphicFrameLocks noGrp="1"/>
          </p:cNvGraphicFramePr>
          <p:nvPr>
            <p:ph idx="1"/>
          </p:nvPr>
        </p:nvGraphicFramePr>
        <p:xfrm>
          <a:off x="457200" y="2249488"/>
          <a:ext cx="8229600" cy="15544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512168">
                  <a:extLst>
                    <a:ext uri="{9D8B030D-6E8A-4147-A177-3AD203B41FA5}">
                      <a16:colId xmlns:a16="http://schemas.microsoft.com/office/drawing/2014/main" val="20004"/>
                    </a:ext>
                  </a:extLst>
                </a:gridCol>
                <a:gridCol w="1234480">
                  <a:extLst>
                    <a:ext uri="{9D8B030D-6E8A-4147-A177-3AD203B41FA5}">
                      <a16:colId xmlns:a16="http://schemas.microsoft.com/office/drawing/2014/main" val="20005"/>
                    </a:ext>
                  </a:extLst>
                </a:gridCol>
              </a:tblGrid>
              <a:tr h="370840">
                <a:tc>
                  <a:txBody>
                    <a:bodyPr/>
                    <a:lstStyle/>
                    <a:p>
                      <a:r>
                        <a:rPr lang="en-US" dirty="0" smtClean="0"/>
                        <a:t>Court</a:t>
                      </a:r>
                      <a:endParaRPr lang="th-TH" dirty="0"/>
                    </a:p>
                  </a:txBody>
                  <a:tcPr/>
                </a:tc>
                <a:tc>
                  <a:txBody>
                    <a:bodyPr/>
                    <a:lstStyle/>
                    <a:p>
                      <a:r>
                        <a:rPr lang="en-US" dirty="0" smtClean="0"/>
                        <a:t> Previous</a:t>
                      </a:r>
                    </a:p>
                    <a:p>
                      <a:r>
                        <a:rPr lang="en-US" dirty="0" smtClean="0"/>
                        <a:t>cases</a:t>
                      </a:r>
                      <a:endParaRPr lang="th-TH" dirty="0"/>
                    </a:p>
                  </a:txBody>
                  <a:tcPr/>
                </a:tc>
                <a:tc>
                  <a:txBody>
                    <a:bodyPr/>
                    <a:lstStyle/>
                    <a:p>
                      <a:r>
                        <a:rPr lang="en-US" dirty="0" smtClean="0"/>
                        <a:t>Incoming cases</a:t>
                      </a:r>
                      <a:endParaRPr lang="th-TH" dirty="0"/>
                    </a:p>
                  </a:txBody>
                  <a:tcPr/>
                </a:tc>
                <a:tc>
                  <a:txBody>
                    <a:bodyPr/>
                    <a:lstStyle/>
                    <a:p>
                      <a:r>
                        <a:rPr lang="en-US" dirty="0" smtClean="0"/>
                        <a:t>Complete cases</a:t>
                      </a:r>
                      <a:endParaRPr lang="th-TH" dirty="0"/>
                    </a:p>
                  </a:txBody>
                  <a:tcPr/>
                </a:tc>
                <a:tc>
                  <a:txBody>
                    <a:bodyPr/>
                    <a:lstStyle/>
                    <a:p>
                      <a:r>
                        <a:rPr lang="en-US" dirty="0" smtClean="0"/>
                        <a:t>Non-successful</a:t>
                      </a:r>
                    </a:p>
                    <a:p>
                      <a:r>
                        <a:rPr lang="en-US" dirty="0" smtClean="0"/>
                        <a:t>cases</a:t>
                      </a:r>
                      <a:endParaRPr lang="th-TH" dirty="0"/>
                    </a:p>
                  </a:txBody>
                  <a:tcPr/>
                </a:tc>
                <a:tc>
                  <a:txBody>
                    <a:bodyPr/>
                    <a:lstStyle/>
                    <a:p>
                      <a:r>
                        <a:rPr lang="en-US" dirty="0" smtClean="0"/>
                        <a:t>Pending cases</a:t>
                      </a:r>
                      <a:endParaRPr lang="th-TH" dirty="0"/>
                    </a:p>
                  </a:txBody>
                  <a:tcPr/>
                </a:tc>
                <a:extLst>
                  <a:ext uri="{0D108BD9-81ED-4DB2-BD59-A6C34878D82A}">
                    <a16:rowId xmlns:a16="http://schemas.microsoft.com/office/drawing/2014/main" val="10000"/>
                  </a:ext>
                </a:extLst>
              </a:tr>
              <a:tr h="370840">
                <a:tc>
                  <a:txBody>
                    <a:bodyPr/>
                    <a:lstStyle/>
                    <a:p>
                      <a:r>
                        <a:rPr lang="en-US" dirty="0" smtClean="0"/>
                        <a:t>JFCs nationwide</a:t>
                      </a:r>
                      <a:endParaRPr lang="th-TH" dirty="0"/>
                    </a:p>
                  </a:txBody>
                  <a:tcPr/>
                </a:tc>
                <a:tc>
                  <a:txBody>
                    <a:bodyPr/>
                    <a:lstStyle/>
                    <a:p>
                      <a:r>
                        <a:rPr lang="en-US" dirty="0" smtClean="0"/>
                        <a:t>496</a:t>
                      </a:r>
                      <a:endParaRPr lang="th-TH" dirty="0"/>
                    </a:p>
                  </a:txBody>
                  <a:tcPr/>
                </a:tc>
                <a:tc>
                  <a:txBody>
                    <a:bodyPr/>
                    <a:lstStyle/>
                    <a:p>
                      <a:r>
                        <a:rPr lang="en-US" dirty="0" smtClean="0"/>
                        <a:t>411</a:t>
                      </a:r>
                      <a:endParaRPr lang="th-TH" dirty="0"/>
                    </a:p>
                  </a:txBody>
                  <a:tcPr/>
                </a:tc>
                <a:tc>
                  <a:txBody>
                    <a:bodyPr/>
                    <a:lstStyle/>
                    <a:p>
                      <a:r>
                        <a:rPr lang="en-US" dirty="0" smtClean="0"/>
                        <a:t>301</a:t>
                      </a:r>
                      <a:endParaRPr lang="th-TH" dirty="0"/>
                    </a:p>
                  </a:txBody>
                  <a:tcPr/>
                </a:tc>
                <a:tc>
                  <a:txBody>
                    <a:bodyPr/>
                    <a:lstStyle/>
                    <a:p>
                      <a:r>
                        <a:rPr lang="en-US" dirty="0" smtClean="0"/>
                        <a:t>49</a:t>
                      </a:r>
                      <a:endParaRPr lang="th-TH" dirty="0"/>
                    </a:p>
                  </a:txBody>
                  <a:tcPr/>
                </a:tc>
                <a:tc>
                  <a:txBody>
                    <a:bodyPr/>
                    <a:lstStyle/>
                    <a:p>
                      <a:r>
                        <a:rPr lang="en-US" dirty="0" smtClean="0"/>
                        <a:t>622</a:t>
                      </a:r>
                      <a:endParaRPr lang="th-TH" dirty="0"/>
                    </a:p>
                  </a:txBody>
                  <a:tcPr/>
                </a:tc>
                <a:extLst>
                  <a:ext uri="{0D108BD9-81ED-4DB2-BD59-A6C34878D82A}">
                    <a16:rowId xmlns:a16="http://schemas.microsoft.com/office/drawing/2014/main" val="10001"/>
                  </a:ext>
                </a:extLst>
              </a:tr>
            </a:tbl>
          </a:graphicData>
        </a:graphic>
      </p:graphicFrame>
      <p:sp>
        <p:nvSpPr>
          <p:cNvPr id="6" name="สี่เหลี่ยมผืนผ้า 5"/>
          <p:cNvSpPr/>
          <p:nvPr/>
        </p:nvSpPr>
        <p:spPr>
          <a:xfrm>
            <a:off x="323528" y="3861048"/>
            <a:ext cx="8496944" cy="2677656"/>
          </a:xfrm>
          <a:prstGeom prst="rect">
            <a:avLst/>
          </a:prstGeom>
        </p:spPr>
        <p:txBody>
          <a:bodyPr wrap="square">
            <a:spAutoFit/>
          </a:bodyPr>
          <a:lstStyle/>
          <a:p>
            <a:r>
              <a:rPr lang="en-US" dirty="0" smtClean="0"/>
              <a:t>Top 5 criminal offenses of post-filing diversion</a:t>
            </a:r>
          </a:p>
          <a:p>
            <a:pPr lvl="1"/>
            <a:r>
              <a:rPr lang="en-US" dirty="0" smtClean="0"/>
              <a:t>Assault/battery 45 cases</a:t>
            </a:r>
          </a:p>
          <a:p>
            <a:pPr lvl="1"/>
            <a:r>
              <a:rPr lang="en-US" dirty="0" smtClean="0"/>
              <a:t>Sexual assault of girl aged below 15 years 36 cases</a:t>
            </a:r>
          </a:p>
          <a:p>
            <a:pPr lvl="1"/>
            <a:r>
              <a:rPr lang="en-US" dirty="0" smtClean="0"/>
              <a:t>Theft 35 cases</a:t>
            </a:r>
          </a:p>
          <a:p>
            <a:pPr lvl="1"/>
            <a:r>
              <a:rPr lang="en-US" dirty="0" smtClean="0"/>
              <a:t>Narcotic offenses 34 cases</a:t>
            </a:r>
          </a:p>
          <a:p>
            <a:pPr lvl="1"/>
            <a:r>
              <a:rPr lang="en-US" dirty="0" smtClean="0"/>
              <a:t>Public roads offenses 28 cases</a:t>
            </a:r>
            <a:endParaRPr lang="th-TH"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fontScale="90000"/>
          </a:bodyPr>
          <a:lstStyle/>
          <a:p>
            <a:r>
              <a:rPr lang="en-US" dirty="0" smtClean="0"/>
              <a:t>Report of Supervised Release Disposition</a:t>
            </a:r>
            <a:endParaRPr lang="th-TH" dirty="0"/>
          </a:p>
        </p:txBody>
      </p:sp>
      <p:graphicFrame>
        <p:nvGraphicFramePr>
          <p:cNvPr id="4" name="ตัวยึดเนื้อหา 3"/>
          <p:cNvGraphicFramePr>
            <a:graphicFrameLocks noGrp="1"/>
          </p:cNvGraphicFramePr>
          <p:nvPr>
            <p:ph idx="1"/>
          </p:nvPr>
        </p:nvGraphicFramePr>
        <p:xfrm>
          <a:off x="457200" y="2249488"/>
          <a:ext cx="8229600" cy="15544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436712">
                  <a:extLst>
                    <a:ext uri="{9D8B030D-6E8A-4147-A177-3AD203B41FA5}">
                      <a16:colId xmlns:a16="http://schemas.microsoft.com/office/drawing/2014/main" val="20004"/>
                    </a:ext>
                  </a:extLst>
                </a:gridCol>
                <a:gridCol w="1306488">
                  <a:extLst>
                    <a:ext uri="{9D8B030D-6E8A-4147-A177-3AD203B41FA5}">
                      <a16:colId xmlns:a16="http://schemas.microsoft.com/office/drawing/2014/main" val="20005"/>
                    </a:ext>
                  </a:extLst>
                </a:gridCol>
              </a:tblGrid>
              <a:tr h="370840">
                <a:tc>
                  <a:txBody>
                    <a:bodyPr/>
                    <a:lstStyle/>
                    <a:p>
                      <a:r>
                        <a:rPr lang="en-US" dirty="0" smtClean="0"/>
                        <a:t>Court</a:t>
                      </a:r>
                      <a:endParaRPr lang="th-TH" dirty="0"/>
                    </a:p>
                  </a:txBody>
                  <a:tcPr/>
                </a:tc>
                <a:tc>
                  <a:txBody>
                    <a:bodyPr/>
                    <a:lstStyle/>
                    <a:p>
                      <a:r>
                        <a:rPr lang="en-US" dirty="0" smtClean="0"/>
                        <a:t> Previous</a:t>
                      </a:r>
                    </a:p>
                    <a:p>
                      <a:r>
                        <a:rPr lang="en-US" dirty="0" smtClean="0"/>
                        <a:t>cases</a:t>
                      </a:r>
                      <a:endParaRPr lang="th-TH" dirty="0"/>
                    </a:p>
                  </a:txBody>
                  <a:tcPr/>
                </a:tc>
                <a:tc>
                  <a:txBody>
                    <a:bodyPr/>
                    <a:lstStyle/>
                    <a:p>
                      <a:r>
                        <a:rPr lang="en-US" dirty="0" smtClean="0"/>
                        <a:t>Incoming cases</a:t>
                      </a:r>
                      <a:endParaRPr lang="th-TH" dirty="0"/>
                    </a:p>
                  </a:txBody>
                  <a:tcPr/>
                </a:tc>
                <a:tc>
                  <a:txBody>
                    <a:bodyPr/>
                    <a:lstStyle/>
                    <a:p>
                      <a:r>
                        <a:rPr lang="en-US" dirty="0" smtClean="0"/>
                        <a:t>Complete cases</a:t>
                      </a:r>
                      <a:endParaRPr lang="th-TH" dirty="0"/>
                    </a:p>
                  </a:txBody>
                  <a:tcPr/>
                </a:tc>
                <a:tc>
                  <a:txBody>
                    <a:bodyPr/>
                    <a:lstStyle/>
                    <a:p>
                      <a:r>
                        <a:rPr lang="en-US" dirty="0" smtClean="0"/>
                        <a:t>Non-successful</a:t>
                      </a:r>
                    </a:p>
                    <a:p>
                      <a:r>
                        <a:rPr lang="en-US" dirty="0" smtClean="0"/>
                        <a:t>cases</a:t>
                      </a:r>
                      <a:endParaRPr lang="th-TH" dirty="0"/>
                    </a:p>
                  </a:txBody>
                  <a:tcPr/>
                </a:tc>
                <a:tc>
                  <a:txBody>
                    <a:bodyPr/>
                    <a:lstStyle/>
                    <a:p>
                      <a:r>
                        <a:rPr lang="en-US" dirty="0" smtClean="0"/>
                        <a:t>Pending cases</a:t>
                      </a:r>
                      <a:endParaRPr lang="th-TH" dirty="0"/>
                    </a:p>
                  </a:txBody>
                  <a:tcPr/>
                </a:tc>
                <a:extLst>
                  <a:ext uri="{0D108BD9-81ED-4DB2-BD59-A6C34878D82A}">
                    <a16:rowId xmlns:a16="http://schemas.microsoft.com/office/drawing/2014/main" val="10000"/>
                  </a:ext>
                </a:extLst>
              </a:tr>
              <a:tr h="370840">
                <a:tc>
                  <a:txBody>
                    <a:bodyPr/>
                    <a:lstStyle/>
                    <a:p>
                      <a:r>
                        <a:rPr lang="en-US" dirty="0" smtClean="0"/>
                        <a:t>JFCs nationwide</a:t>
                      </a:r>
                      <a:endParaRPr lang="th-TH" dirty="0"/>
                    </a:p>
                  </a:txBody>
                  <a:tcPr/>
                </a:tc>
                <a:tc>
                  <a:txBody>
                    <a:bodyPr/>
                    <a:lstStyle/>
                    <a:p>
                      <a:r>
                        <a:rPr lang="en-US" dirty="0" smtClean="0"/>
                        <a:t>8,753</a:t>
                      </a:r>
                      <a:endParaRPr lang="th-TH" dirty="0"/>
                    </a:p>
                  </a:txBody>
                  <a:tcPr/>
                </a:tc>
                <a:tc>
                  <a:txBody>
                    <a:bodyPr/>
                    <a:lstStyle/>
                    <a:p>
                      <a:r>
                        <a:rPr lang="en-US" dirty="0" smtClean="0"/>
                        <a:t>6,558</a:t>
                      </a:r>
                      <a:endParaRPr lang="th-TH" dirty="0"/>
                    </a:p>
                  </a:txBody>
                  <a:tcPr/>
                </a:tc>
                <a:tc>
                  <a:txBody>
                    <a:bodyPr/>
                    <a:lstStyle/>
                    <a:p>
                      <a:r>
                        <a:rPr lang="en-US" dirty="0" smtClean="0"/>
                        <a:t>5,987</a:t>
                      </a:r>
                      <a:endParaRPr lang="th-TH" dirty="0"/>
                    </a:p>
                  </a:txBody>
                  <a:tcPr/>
                </a:tc>
                <a:tc>
                  <a:txBody>
                    <a:bodyPr/>
                    <a:lstStyle/>
                    <a:p>
                      <a:r>
                        <a:rPr lang="en-US" dirty="0" smtClean="0"/>
                        <a:t>380</a:t>
                      </a:r>
                      <a:endParaRPr lang="th-TH" dirty="0"/>
                    </a:p>
                  </a:txBody>
                  <a:tcPr/>
                </a:tc>
                <a:tc>
                  <a:txBody>
                    <a:bodyPr/>
                    <a:lstStyle/>
                    <a:p>
                      <a:r>
                        <a:rPr lang="en-US" dirty="0" smtClean="0"/>
                        <a:t>9,320</a:t>
                      </a:r>
                      <a:endParaRPr lang="th-TH" dirty="0"/>
                    </a:p>
                  </a:txBody>
                  <a:tcPr/>
                </a:tc>
                <a:extLst>
                  <a:ext uri="{0D108BD9-81ED-4DB2-BD59-A6C34878D82A}">
                    <a16:rowId xmlns:a16="http://schemas.microsoft.com/office/drawing/2014/main" val="10001"/>
                  </a:ext>
                </a:extLst>
              </a:tr>
            </a:tbl>
          </a:graphicData>
        </a:graphic>
      </p:graphicFrame>
      <p:sp>
        <p:nvSpPr>
          <p:cNvPr id="5" name="สี่เหลี่ยมผืนผ้า 4"/>
          <p:cNvSpPr/>
          <p:nvPr/>
        </p:nvSpPr>
        <p:spPr>
          <a:xfrm>
            <a:off x="467544" y="3749457"/>
            <a:ext cx="8208912" cy="2677656"/>
          </a:xfrm>
          <a:prstGeom prst="rect">
            <a:avLst/>
          </a:prstGeom>
        </p:spPr>
        <p:txBody>
          <a:bodyPr wrap="square">
            <a:spAutoFit/>
          </a:bodyPr>
          <a:lstStyle/>
          <a:p>
            <a:r>
              <a:rPr lang="en-US" dirty="0" smtClean="0"/>
              <a:t>Top 5 criminal offenses of supervised release</a:t>
            </a:r>
          </a:p>
          <a:p>
            <a:pPr lvl="1"/>
            <a:r>
              <a:rPr lang="en-US" dirty="0" smtClean="0"/>
              <a:t>Narcotic offenses 3,331 cases</a:t>
            </a:r>
          </a:p>
          <a:p>
            <a:pPr lvl="1"/>
            <a:r>
              <a:rPr lang="en-US" dirty="0" smtClean="0"/>
              <a:t>Theft 695 cases</a:t>
            </a:r>
          </a:p>
          <a:p>
            <a:pPr lvl="1"/>
            <a:r>
              <a:rPr lang="en-US" dirty="0" smtClean="0"/>
              <a:t>Possession of firearms 376 cases</a:t>
            </a:r>
          </a:p>
          <a:p>
            <a:pPr lvl="1"/>
            <a:r>
              <a:rPr lang="en-US" dirty="0" smtClean="0"/>
              <a:t>Traffic offenses 332 cases</a:t>
            </a:r>
          </a:p>
          <a:p>
            <a:pPr lvl="1"/>
            <a:r>
              <a:rPr lang="en-US" dirty="0" smtClean="0"/>
              <a:t>Assault/battery 218 cases</a:t>
            </a:r>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Age of criminal responsibility</a:t>
            </a:r>
            <a:endParaRPr lang="th-TH" dirty="0"/>
          </a:p>
        </p:txBody>
      </p:sp>
      <p:sp>
        <p:nvSpPr>
          <p:cNvPr id="3" name="ตัวยึดเนื้อหา 2"/>
          <p:cNvSpPr>
            <a:spLocks noGrp="1"/>
          </p:cNvSpPr>
          <p:nvPr>
            <p:ph idx="1"/>
          </p:nvPr>
        </p:nvSpPr>
        <p:spPr/>
        <p:txBody>
          <a:bodyPr/>
          <a:lstStyle/>
          <a:p>
            <a:pPr>
              <a:buNone/>
            </a:pPr>
            <a:r>
              <a:rPr lang="en-US" dirty="0" smtClean="0"/>
              <a:t>- The lowest age at which a person can be convicted of a criminal charge is </a:t>
            </a:r>
            <a:r>
              <a:rPr lang="en-US" b="1" dirty="0" smtClean="0"/>
              <a:t>10 years old</a:t>
            </a:r>
            <a:r>
              <a:rPr lang="en-US" dirty="0" smtClean="0"/>
              <a:t> </a:t>
            </a:r>
          </a:p>
          <a:p>
            <a:pPr>
              <a:buFontTx/>
              <a:buChar char="-"/>
            </a:pPr>
            <a:r>
              <a:rPr lang="en-US" dirty="0" smtClean="0"/>
              <a:t>“A child </a:t>
            </a:r>
            <a:r>
              <a:rPr lang="en-US" u="sng" dirty="0" smtClean="0"/>
              <a:t>below</a:t>
            </a:r>
            <a:r>
              <a:rPr lang="en-US" dirty="0" smtClean="0"/>
              <a:t> 10 years of age, who commits a criminal offence, is not liable to punishment”</a:t>
            </a:r>
          </a:p>
          <a:p>
            <a:pPr>
              <a:buFontTx/>
              <a:buChar char="-"/>
            </a:pPr>
            <a:r>
              <a:rPr lang="en-US" dirty="0" smtClean="0"/>
              <a:t>The child will be sent to child protection </a:t>
            </a:r>
          </a:p>
          <a:p>
            <a:pPr>
              <a:buNone/>
            </a:pPr>
            <a:r>
              <a:rPr lang="en-US" dirty="0" smtClean="0"/>
              <a:t>- Other countries? </a:t>
            </a:r>
            <a:endParaRPr lang="th-TH" dirty="0" smtClean="0"/>
          </a:p>
          <a:p>
            <a:pPr>
              <a:buNone/>
            </a:pPr>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Age of criminal responsibility</a:t>
            </a:r>
            <a:endParaRPr lang="th-TH" dirty="0"/>
          </a:p>
        </p:txBody>
      </p:sp>
      <p:sp>
        <p:nvSpPr>
          <p:cNvPr id="3" name="ตัวยึดเนื้อหา 2"/>
          <p:cNvSpPr>
            <a:spLocks noGrp="1"/>
          </p:cNvSpPr>
          <p:nvPr>
            <p:ph idx="1"/>
          </p:nvPr>
        </p:nvSpPr>
        <p:spPr/>
        <p:txBody>
          <a:bodyPr>
            <a:normAutofit fontScale="85000" lnSpcReduction="20000"/>
          </a:bodyPr>
          <a:lstStyle/>
          <a:p>
            <a:r>
              <a:rPr lang="en-US" dirty="0" smtClean="0"/>
              <a:t>From the age of </a:t>
            </a:r>
            <a:r>
              <a:rPr lang="en-US" b="1" dirty="0" smtClean="0"/>
              <a:t>10 to 15, this child cannot be punished</a:t>
            </a:r>
            <a:r>
              <a:rPr lang="en-US" dirty="0" smtClean="0"/>
              <a:t>, the court can proceed with certain measures for example:</a:t>
            </a:r>
          </a:p>
          <a:p>
            <a:r>
              <a:rPr lang="en-US" dirty="0" smtClean="0"/>
              <a:t>admonish the child before releasing him or her. If appropriate, the court may also admonish the child's parents, legal guardian or those with whom he or she is living;</a:t>
            </a:r>
          </a:p>
          <a:p>
            <a:r>
              <a:rPr lang="en-US" dirty="0" smtClean="0"/>
              <a:t>If the court considers that the child's parents can take care of him or her, the court may order the child to be consigned to the care of the parents, on condition that the parents ensure that the child does not commit another offence for a certain court-decreed period of time, which must not be more than three years.</a:t>
            </a:r>
          </a:p>
          <a:p>
            <a:r>
              <a:rPr lang="en-US" dirty="0" smtClean="0"/>
              <a:t> </a:t>
            </a:r>
          </a:p>
          <a:p>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Age of criminal responsibility</a:t>
            </a:r>
            <a:endParaRPr lang="th-TH" dirty="0"/>
          </a:p>
        </p:txBody>
      </p:sp>
      <p:sp>
        <p:nvSpPr>
          <p:cNvPr id="3" name="ตัวยึดเนื้อหา 2"/>
          <p:cNvSpPr>
            <a:spLocks noGrp="1"/>
          </p:cNvSpPr>
          <p:nvPr>
            <p:ph idx="1"/>
          </p:nvPr>
        </p:nvSpPr>
        <p:spPr/>
        <p:txBody>
          <a:bodyPr/>
          <a:lstStyle/>
          <a:p>
            <a:r>
              <a:rPr lang="en-US" dirty="0" smtClean="0"/>
              <a:t>child </a:t>
            </a:r>
            <a:r>
              <a:rPr lang="en-US" b="1" dirty="0" smtClean="0"/>
              <a:t>older than 15 but younger than 18</a:t>
            </a:r>
            <a:r>
              <a:rPr lang="en-US" dirty="0" smtClean="0"/>
              <a:t>: the court may consider the child's sense of responsibility and other attributes before deciding whether he or she deserves punishment. If the court decides against punishment, it may proceed according to the measures described above. If the court decides to punish the child, it should reduce the punishment by </a:t>
            </a:r>
            <a:r>
              <a:rPr lang="en-US" b="1" dirty="0" smtClean="0"/>
              <a:t>one half</a:t>
            </a:r>
            <a:r>
              <a:rPr lang="en-US" dirty="0" smtClean="0"/>
              <a:t>.</a:t>
            </a:r>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p>
            <a:r>
              <a:rPr lang="en-US" dirty="0" smtClean="0"/>
              <a:t>Age of criminal responsibility</a:t>
            </a:r>
            <a:endParaRPr lang="th-TH" dirty="0"/>
          </a:p>
        </p:txBody>
      </p:sp>
      <p:sp>
        <p:nvSpPr>
          <p:cNvPr id="3" name="ตัวยึดเนื้อหา 2"/>
          <p:cNvSpPr>
            <a:spLocks noGrp="1"/>
          </p:cNvSpPr>
          <p:nvPr>
            <p:ph idx="1"/>
          </p:nvPr>
        </p:nvSpPr>
        <p:spPr/>
        <p:txBody>
          <a:bodyPr>
            <a:normAutofit fontScale="92500"/>
          </a:bodyPr>
          <a:lstStyle/>
          <a:p>
            <a:r>
              <a:rPr lang="en-US" dirty="0" smtClean="0"/>
              <a:t>All this was amended in 2008 to be in line with Convention on the Rights of the Child and ICCPR. </a:t>
            </a:r>
          </a:p>
          <a:p>
            <a:r>
              <a:rPr lang="en-US" dirty="0" smtClean="0"/>
              <a:t>Art. 40 (3) of CRC requires States parties to seek to promote, inter alia, the establishment of a minimum age below which children shall be presumed not to have the capacity to infringe the penal law, but does not mention a specific minimum age in this regard: an obligation for States parties to set a minimum age of criminal responsibility.</a:t>
            </a:r>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normAutofit/>
          </a:bodyPr>
          <a:lstStyle/>
          <a:p>
            <a:r>
              <a:rPr lang="en-US" dirty="0" smtClean="0"/>
              <a:t>Age of Criminal Responsibility</a:t>
            </a:r>
            <a:endParaRPr lang="th-TH" dirty="0"/>
          </a:p>
        </p:txBody>
      </p:sp>
      <p:sp>
        <p:nvSpPr>
          <p:cNvPr id="3" name="ตัวยึดเนื้อหา 2"/>
          <p:cNvSpPr>
            <a:spLocks noGrp="1"/>
          </p:cNvSpPr>
          <p:nvPr>
            <p:ph idx="1"/>
          </p:nvPr>
        </p:nvSpPr>
        <p:spPr/>
        <p:txBody>
          <a:bodyPr/>
          <a:lstStyle/>
          <a:p>
            <a:r>
              <a:rPr lang="en-US" dirty="0" smtClean="0"/>
              <a:t>In the original general comment No. 10 (2007), the Committee had considered 12 years as the absolute minimum age. However, the Committee finds that this age indication is still low. States parties are encouraged to increase their minimum age to at least 14 years of age. At the same time, the Committee commends States parties that have a higher minimum age, for instance 15 or 16 years of age.</a:t>
            </a:r>
            <a:endParaRPr lang="th-TH"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ในเมือง">
  <a:themeElements>
    <a:clrScheme name="ในเมือง">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ในเมือง">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ในเมือง">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18506</TotalTime>
  <Words>4238</Words>
  <Application>Microsoft Office PowerPoint</Application>
  <PresentationFormat>นำเสนอทางหน้าจอ (4:3)</PresentationFormat>
  <Paragraphs>353</Paragraphs>
  <Slides>46</Slides>
  <Notes>26</Notes>
  <HiddenSlides>0</HiddenSlides>
  <MMClips>0</MMClips>
  <ScaleCrop>false</ScaleCrop>
  <HeadingPairs>
    <vt:vector size="6" baseType="variant">
      <vt:variant>
        <vt:lpstr>ฟอนต์ที่ถูกใช้</vt:lpstr>
      </vt:variant>
      <vt:variant>
        <vt:i4>7</vt:i4>
      </vt:variant>
      <vt:variant>
        <vt:lpstr>ธีม</vt:lpstr>
      </vt:variant>
      <vt:variant>
        <vt:i4>1</vt:i4>
      </vt:variant>
      <vt:variant>
        <vt:lpstr>ชื่อเรื่องสไลด์</vt:lpstr>
      </vt:variant>
      <vt:variant>
        <vt:i4>46</vt:i4>
      </vt:variant>
    </vt:vector>
  </HeadingPairs>
  <TitlesOfParts>
    <vt:vector size="54" baseType="lpstr">
      <vt:lpstr>Angsana New</vt:lpstr>
      <vt:lpstr>Calibri</vt:lpstr>
      <vt:lpstr>Cordia New</vt:lpstr>
      <vt:lpstr>Georgia</vt:lpstr>
      <vt:lpstr>Trebuchet MS</vt:lpstr>
      <vt:lpstr>Wingdings</vt:lpstr>
      <vt:lpstr>Wingdings 2</vt:lpstr>
      <vt:lpstr>ในเมือง</vt:lpstr>
      <vt:lpstr>Juvenile Justice in Thailand</vt:lpstr>
      <vt:lpstr>Thai Juvenile Courts: History</vt:lpstr>
      <vt:lpstr>Thai Juvenile Courts: History</vt:lpstr>
      <vt:lpstr>Thai Juvenile Courts: History</vt:lpstr>
      <vt:lpstr>Age of criminal responsibility</vt:lpstr>
      <vt:lpstr>Age of criminal responsibility</vt:lpstr>
      <vt:lpstr>Age of criminal responsibility</vt:lpstr>
      <vt:lpstr>Age of criminal responsibility</vt:lpstr>
      <vt:lpstr>Age of Criminal Responsibility</vt:lpstr>
      <vt:lpstr>Fair Trial</vt:lpstr>
      <vt:lpstr>Fair Trial</vt:lpstr>
      <vt:lpstr>Fair Trial</vt:lpstr>
      <vt:lpstr>Fair Trial</vt:lpstr>
      <vt:lpstr>Measures/Interventions</vt:lpstr>
      <vt:lpstr>Measures/Interventions</vt:lpstr>
      <vt:lpstr>1.Diversions: Safeguards</vt:lpstr>
      <vt:lpstr>1.Diversions: Conditions</vt:lpstr>
      <vt:lpstr>1.Diversions: Conditions</vt:lpstr>
      <vt:lpstr>1.Diversions: Types of Measures</vt:lpstr>
      <vt:lpstr>1.Diversions in Thailand</vt:lpstr>
      <vt:lpstr>1.Diversions in Thailand</vt:lpstr>
      <vt:lpstr>1.Diversions in Thailand</vt:lpstr>
      <vt:lpstr>2.Dispositions</vt:lpstr>
      <vt:lpstr>2.Dispositions: Supervised Release</vt:lpstr>
      <vt:lpstr>2.Dispositions: Conditions of supervised release</vt:lpstr>
      <vt:lpstr>2.Dispositions: non-custodial measures</vt:lpstr>
      <vt:lpstr>Juvenile Detention</vt:lpstr>
      <vt:lpstr>Family and Community Group Conferencing (FCGC)</vt:lpstr>
      <vt:lpstr>Family and Community Group Conferencing (FCGC)</vt:lpstr>
      <vt:lpstr>Family and Community Group Conferencing (FCGC)</vt:lpstr>
      <vt:lpstr>FCGC in Section 86</vt:lpstr>
      <vt:lpstr>FCGC in Section 86</vt:lpstr>
      <vt:lpstr>Problems?</vt:lpstr>
      <vt:lpstr>FCGC in Section 90</vt:lpstr>
      <vt:lpstr>FCGC in Section 90</vt:lpstr>
      <vt:lpstr>Problems</vt:lpstr>
      <vt:lpstr>Case Study 1</vt:lpstr>
      <vt:lpstr>Case Study 2</vt:lpstr>
      <vt:lpstr>Case Study 3</vt:lpstr>
      <vt:lpstr>Case Study 3</vt:lpstr>
      <vt:lpstr>Case Study 4</vt:lpstr>
      <vt:lpstr>Case Study 4 </vt:lpstr>
      <vt:lpstr>Clearance Rate Report from Jan-July 2019</vt:lpstr>
      <vt:lpstr>Report of pre-filing diversion from Jan-July 2019</vt:lpstr>
      <vt:lpstr>Report of post-filing diversion from Jan-July 2019</vt:lpstr>
      <vt:lpstr>Report of Supervised Release Disposition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ภาพนิ่ง 1</dc:title>
  <dc:creator>Justice</dc:creator>
  <cp:lastModifiedBy>user</cp:lastModifiedBy>
  <cp:revision>176</cp:revision>
  <dcterms:created xsi:type="dcterms:W3CDTF">2019-08-16T03:12:22Z</dcterms:created>
  <dcterms:modified xsi:type="dcterms:W3CDTF">2019-10-03T08:48:58Z</dcterms:modified>
</cp:coreProperties>
</file>